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8" r:id="rId3"/>
    <p:sldId id="256" r:id="rId4"/>
    <p:sldId id="257" r:id="rId5"/>
    <p:sldId id="262" r:id="rId6"/>
    <p:sldId id="261" r:id="rId7"/>
    <p:sldId id="260" r:id="rId8"/>
    <p:sldId id="259" r:id="rId9"/>
    <p:sldId id="263" r:id="rId10"/>
    <p:sldId id="264" r:id="rId11"/>
    <p:sldId id="265" r:id="rId12"/>
    <p:sldId id="268" r:id="rId13"/>
    <p:sldId id="267" r:id="rId14"/>
    <p:sldId id="266" r:id="rId15"/>
    <p:sldId id="269" r:id="rId16"/>
    <p:sldId id="272" r:id="rId17"/>
    <p:sldId id="271" r:id="rId18"/>
    <p:sldId id="273" r:id="rId19"/>
    <p:sldId id="275" r:id="rId20"/>
    <p:sldId id="274" r:id="rId21"/>
    <p:sldId id="277" r:id="rId22"/>
    <p:sldId id="278" r:id="rId23"/>
    <p:sldId id="279" r:id="rId24"/>
    <p:sldId id="283" r:id="rId25"/>
    <p:sldId id="282" r:id="rId26"/>
    <p:sldId id="281" r:id="rId27"/>
    <p:sldId id="280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14C02B8-291C-45C3-A7B8-674A3C72FA45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59022BE-1311-4CF4-9B32-5B388DE0A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02B8-291C-45C3-A7B8-674A3C72FA45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22BE-1311-4CF4-9B32-5B388DE0A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02B8-291C-45C3-A7B8-674A3C72FA45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22BE-1311-4CF4-9B32-5B388DE0A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4C02B8-291C-45C3-A7B8-674A3C72FA45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9022BE-1311-4CF4-9B32-5B388DE0A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14C02B8-291C-45C3-A7B8-674A3C72FA45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59022BE-1311-4CF4-9B32-5B388DE0A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02B8-291C-45C3-A7B8-674A3C72FA45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22BE-1311-4CF4-9B32-5B388DE0A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02B8-291C-45C3-A7B8-674A3C72FA45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22BE-1311-4CF4-9B32-5B388DE0A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14C02B8-291C-45C3-A7B8-674A3C72FA45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9022BE-1311-4CF4-9B32-5B388DE0A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C02B8-291C-45C3-A7B8-674A3C72FA45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022BE-1311-4CF4-9B32-5B388DE0A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4C02B8-291C-45C3-A7B8-674A3C72FA45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9022BE-1311-4CF4-9B32-5B388DE0A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14C02B8-291C-45C3-A7B8-674A3C72FA45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9022BE-1311-4CF4-9B32-5B388DE0AC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14C02B8-291C-45C3-A7B8-674A3C72FA45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9022BE-1311-4CF4-9B32-5B388DE0AC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5D1E"/>
              </a:clrFrom>
              <a:clrTo>
                <a:srgbClr val="F55D1E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00192" y="0"/>
            <a:ext cx="230425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73210" cy="6858000"/>
          </a:xfrm>
          <a:prstGeom prst="frame">
            <a:avLst>
              <a:gd name="adj1" fmla="val 1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5157192"/>
            <a:ext cx="6192688" cy="8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Составитель презентации учитель русского языка и 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литерат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у</a:t>
            </a:r>
            <a:r>
              <a:rPr lang="ru-RU" sz="1600" dirty="0" smtClean="0">
                <a:solidFill>
                  <a:schemeClr val="tx1"/>
                </a:solidFill>
                <a:latin typeface="Arial Black" pitchFamily="34" charset="0"/>
              </a:rPr>
              <a:t>ры Болесова Т.В.</a:t>
            </a:r>
            <a:endParaRPr lang="ru-RU" sz="16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7" name="Picture 2" descr="C:\Users\USER\Desktop\Новая папка\8f95b11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6816" y="2780928"/>
            <a:ext cx="2771462" cy="374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1556792"/>
            <a:ext cx="58150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Повторение изученного</a:t>
            </a:r>
          </a:p>
          <a:p>
            <a:pPr algn="ctr"/>
            <a:r>
              <a:rPr lang="ru-RU" sz="3600" dirty="0" smtClean="0">
                <a:latin typeface="Arial Black" pitchFamily="34" charset="0"/>
              </a:rPr>
              <a:t>Подготовка к ГВЭ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1028" name="Picture 4" descr="C:\Users\USER\Desktop\0_a8e71_3277910e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5355" y="5325453"/>
            <a:ext cx="945840" cy="126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82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5D1E"/>
              </a:clrFrom>
              <a:clrTo>
                <a:srgbClr val="F55D1E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90961" y="0"/>
            <a:ext cx="134644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73210" cy="6858000"/>
          </a:xfrm>
          <a:prstGeom prst="frame">
            <a:avLst>
              <a:gd name="adj1" fmla="val 1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204" y="764704"/>
            <a:ext cx="561275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А9.</a:t>
            </a:r>
            <a:r>
              <a:rPr lang="ru-RU" sz="3200" dirty="0" smtClean="0">
                <a:latin typeface="Arial Black" pitchFamily="34" charset="0"/>
              </a:rPr>
              <a:t> Какое из предложений является нераспространенным?</a:t>
            </a:r>
          </a:p>
          <a:p>
            <a:pPr algn="ctr"/>
            <a:endParaRPr lang="ru-RU" sz="32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3200" dirty="0" smtClean="0">
                <a:latin typeface="Arial Black" pitchFamily="34" charset="0"/>
              </a:rPr>
              <a:t>Хороши и свежи розы.</a:t>
            </a:r>
          </a:p>
          <a:p>
            <a:pPr marL="342900" indent="-342900">
              <a:buAutoNum type="arabicParenR"/>
            </a:pPr>
            <a:r>
              <a:rPr lang="ru-RU" sz="3200" dirty="0" smtClean="0">
                <a:latin typeface="Arial Black" pitchFamily="34" charset="0"/>
              </a:rPr>
              <a:t>Красивое небо завораживало.</a:t>
            </a:r>
          </a:p>
          <a:p>
            <a:pPr marL="342900" indent="-342900">
              <a:buAutoNum type="arabicParenR"/>
            </a:pPr>
            <a:r>
              <a:rPr lang="ru-RU" sz="3200" dirty="0" smtClean="0">
                <a:latin typeface="Arial Black" pitchFamily="34" charset="0"/>
              </a:rPr>
              <a:t>Чудесный день!</a:t>
            </a:r>
          </a:p>
          <a:p>
            <a:pPr marL="342900" indent="-342900">
              <a:buAutoNum type="arabicParenR"/>
            </a:pPr>
            <a:r>
              <a:rPr lang="ru-RU" sz="3200" dirty="0" smtClean="0">
                <a:latin typeface="Arial Black" pitchFamily="34" charset="0"/>
              </a:rPr>
              <a:t>Вернулись из плавания капитаны.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220" name="Picture 4" descr="C:\Users\USER\Desktop\Новая папка\weatherman_without_map_lg_cl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556916" y="2636912"/>
            <a:ext cx="2651201" cy="402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609310" y="2519516"/>
            <a:ext cx="15776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№1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93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5D1E"/>
              </a:clrFrom>
              <a:clrTo>
                <a:srgbClr val="F55D1E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040" y="0"/>
            <a:ext cx="187220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73210" cy="6858000"/>
          </a:xfrm>
          <a:prstGeom prst="frame">
            <a:avLst>
              <a:gd name="adj1" fmla="val 1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181" y="428178"/>
            <a:ext cx="475252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А10.</a:t>
            </a:r>
            <a:r>
              <a:rPr lang="ru-RU" sz="2400" dirty="0" smtClean="0">
                <a:latin typeface="Arial Black" pitchFamily="34" charset="0"/>
              </a:rPr>
              <a:t> Какое из предложений является сложным? (знаки препинания не проставлены)</a:t>
            </a: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2400" dirty="0" smtClean="0">
                <a:latin typeface="Arial Black" pitchFamily="34" charset="0"/>
              </a:rPr>
              <a:t>В стороне стоял юноша и увлеченно разговаривал.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Arial Black" pitchFamily="34" charset="0"/>
              </a:rPr>
              <a:t>Все соседи его уважали и почитали за честь знаться с ним.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Arial Black" pitchFamily="34" charset="0"/>
              </a:rPr>
              <a:t>Я много читаю и катаюсь на лодке.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Arial Black" pitchFamily="34" charset="0"/>
              </a:rPr>
              <a:t>Воздух освежает грудь и солнце греет ласково.</a:t>
            </a:r>
          </a:p>
          <a:p>
            <a:endParaRPr lang="ru-RU" sz="2400" dirty="0">
              <a:latin typeface="Arial Black" pitchFamily="34" charset="0"/>
            </a:endParaRPr>
          </a:p>
        </p:txBody>
      </p:sp>
      <p:pic>
        <p:nvPicPr>
          <p:cNvPr id="10243" name="Picture 3" descr="C:\Users\USER\Desktop\Новая папка\cat-sitting-desk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477494" y="3541944"/>
            <a:ext cx="2781299" cy="333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81395" y="2780928"/>
            <a:ext cx="18870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№4</a:t>
            </a:r>
            <a:endParaRPr lang="ru-RU" sz="6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15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46821E-7 L -0.31371 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5D1E"/>
              </a:clrFrom>
              <a:clrTo>
                <a:srgbClr val="F55D1E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59828" y="0"/>
            <a:ext cx="1832452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73210" cy="6858000"/>
          </a:xfrm>
          <a:prstGeom prst="frame">
            <a:avLst>
              <a:gd name="adj1" fmla="val 1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692696"/>
            <a:ext cx="50803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А11.</a:t>
            </a:r>
            <a:r>
              <a:rPr lang="ru-RU" sz="2400" dirty="0" smtClean="0">
                <a:latin typeface="Arial Black" pitchFamily="34" charset="0"/>
              </a:rPr>
              <a:t> Какое из предложений соответствует схеме:  определение, подлежащее, сказуемое,</a:t>
            </a:r>
          </a:p>
          <a:p>
            <a:pPr algn="ctr"/>
            <a:r>
              <a:rPr lang="ru-RU" sz="2400" dirty="0">
                <a:latin typeface="Arial Black" pitchFamily="34" charset="0"/>
              </a:rPr>
              <a:t>о</a:t>
            </a:r>
            <a:r>
              <a:rPr lang="ru-RU" sz="2400" dirty="0" smtClean="0">
                <a:latin typeface="Arial Black" pitchFamily="34" charset="0"/>
              </a:rPr>
              <a:t>бстоятельство, дополнение</a:t>
            </a: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2400" dirty="0" smtClean="0">
                <a:latin typeface="Arial Black" pitchFamily="34" charset="0"/>
              </a:rPr>
              <a:t>Стройными рядами стояли березки у школы.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Arial Black" pitchFamily="34" charset="0"/>
              </a:rPr>
              <a:t>Яркое солнце светило отдыхающим.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Arial Black" pitchFamily="34" charset="0"/>
              </a:rPr>
              <a:t>Веселый праздник устроили родители сыну.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Arial Black" pitchFamily="34" charset="0"/>
              </a:rPr>
              <a:t>Трудолюбивая девочка ушла в лес за ягодами.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11267" name="Picture 3" descr="C:\Users\USER\Desktop\Новая папка\escuela-0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4048" y="3334713"/>
            <a:ext cx="28860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331951" y="2636912"/>
            <a:ext cx="18870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№4</a:t>
            </a:r>
            <a:endParaRPr lang="ru-RU" sz="6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36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5D1E"/>
              </a:clrFrom>
              <a:clrTo>
                <a:srgbClr val="F55D1E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59828" y="-1833"/>
            <a:ext cx="176044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73210" cy="6858000"/>
          </a:xfrm>
          <a:prstGeom prst="frame">
            <a:avLst>
              <a:gd name="adj1" fmla="val 1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764704"/>
            <a:ext cx="48245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А12.</a:t>
            </a:r>
            <a:r>
              <a:rPr lang="ru-RU" sz="2800" dirty="0" smtClean="0">
                <a:latin typeface="Arial Black" pitchFamily="34" charset="0"/>
              </a:rPr>
              <a:t> Укажите ряд слов, в котором все имена существительные неодушевленные</a:t>
            </a:r>
          </a:p>
          <a:p>
            <a:pPr algn="ctr"/>
            <a:endParaRPr lang="ru-RU" sz="28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2800" dirty="0" smtClean="0">
                <a:latin typeface="Arial Black" pitchFamily="34" charset="0"/>
              </a:rPr>
              <a:t>птица, шапка, колесо</a:t>
            </a:r>
          </a:p>
          <a:p>
            <a:pPr marL="342900" indent="-342900">
              <a:buAutoNum type="arabicParenR"/>
            </a:pPr>
            <a:r>
              <a:rPr lang="ru-RU" sz="2800" dirty="0">
                <a:latin typeface="Arial Black" pitchFamily="34" charset="0"/>
              </a:rPr>
              <a:t>а</a:t>
            </a:r>
            <a:r>
              <a:rPr lang="ru-RU" sz="2800" dirty="0" smtClean="0">
                <a:latin typeface="Arial Black" pitchFamily="34" charset="0"/>
              </a:rPr>
              <a:t>ист, пингвин, человек</a:t>
            </a:r>
          </a:p>
          <a:p>
            <a:pPr marL="342900" indent="-342900">
              <a:buAutoNum type="arabicParenR"/>
            </a:pPr>
            <a:r>
              <a:rPr lang="ru-RU" sz="2800" dirty="0">
                <a:latin typeface="Arial Black" pitchFamily="34" charset="0"/>
              </a:rPr>
              <a:t>к</a:t>
            </a:r>
            <a:r>
              <a:rPr lang="ru-RU" sz="2800" dirty="0" smtClean="0">
                <a:latin typeface="Arial Black" pitchFamily="34" charset="0"/>
              </a:rPr>
              <a:t>ошка, утка, полка</a:t>
            </a:r>
          </a:p>
          <a:p>
            <a:pPr marL="342900" indent="-342900">
              <a:buAutoNum type="arabicParenR"/>
            </a:pPr>
            <a:r>
              <a:rPr lang="ru-RU" sz="2800" dirty="0">
                <a:latin typeface="Arial Black" pitchFamily="34" charset="0"/>
              </a:rPr>
              <a:t>с</a:t>
            </a:r>
            <a:r>
              <a:rPr lang="ru-RU" sz="2800" dirty="0" smtClean="0">
                <a:latin typeface="Arial Black" pitchFamily="34" charset="0"/>
              </a:rPr>
              <a:t>толб, тетрадь, ручка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12291" name="Picture 3" descr="C:\Users\USER\Desktop\Новая папка\pencil-and-paper-animation-dog_write_paper_pencil_desk_hg_cl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4984"/>
            <a:ext cx="20478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56576" y="3140968"/>
            <a:ext cx="17331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№4</a:t>
            </a:r>
            <a:endParaRPr lang="ru-RU" sz="6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15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4798E-6 L -0.28108 2.9479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5D1E"/>
              </a:clrFrom>
              <a:clrTo>
                <a:srgbClr val="F55D1E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11669"/>
            <a:ext cx="1728192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73210" cy="6858000"/>
          </a:xfrm>
          <a:prstGeom prst="frame">
            <a:avLst>
              <a:gd name="adj1" fmla="val 1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47182"/>
            <a:ext cx="446449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А13.</a:t>
            </a:r>
            <a:r>
              <a:rPr lang="ru-RU" sz="2800" dirty="0" smtClean="0">
                <a:latin typeface="Arial Black" pitchFamily="34" charset="0"/>
              </a:rPr>
              <a:t> Укажите ряд слов, в котором все имена существительные нарицательные</a:t>
            </a:r>
          </a:p>
          <a:p>
            <a:pPr algn="ctr"/>
            <a:endParaRPr lang="ru-RU" sz="28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2800" dirty="0" smtClean="0">
                <a:latin typeface="Arial Black" pitchFamily="34" charset="0"/>
              </a:rPr>
              <a:t>книга, фильм,  Гоголь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Arial Black" pitchFamily="34" charset="0"/>
              </a:rPr>
              <a:t>Волга, Москва, Урал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Arial Black" pitchFamily="34" charset="0"/>
              </a:rPr>
              <a:t>Кубань, Мария, строчка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Arial Black" pitchFamily="34" charset="0"/>
              </a:rPr>
              <a:t>Блокнот, компьютер, стол</a:t>
            </a:r>
          </a:p>
          <a:p>
            <a:pPr marL="342900" indent="-342900">
              <a:buAutoNum type="arabicParenR"/>
            </a:pPr>
            <a:endParaRPr lang="ru-RU" sz="2800" dirty="0">
              <a:latin typeface="Arial Black" pitchFamily="34" charset="0"/>
            </a:endParaRPr>
          </a:p>
        </p:txBody>
      </p:sp>
      <p:pic>
        <p:nvPicPr>
          <p:cNvPr id="13315" name="Picture 3" descr="C:\Users\USER\Desktop\Новая папка\3272880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598292" y="2282459"/>
            <a:ext cx="3164651" cy="451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56576" y="2060848"/>
            <a:ext cx="17331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№4</a:t>
            </a:r>
            <a:endParaRPr lang="ru-RU" sz="6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879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4624E-7 L -0.29688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5D1E"/>
              </a:clrFrom>
              <a:clrTo>
                <a:srgbClr val="F55D1E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0"/>
            <a:ext cx="165618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73210" cy="6858000"/>
          </a:xfrm>
          <a:prstGeom prst="frame">
            <a:avLst>
              <a:gd name="adj1" fmla="val 1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104" y="836712"/>
            <a:ext cx="46805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А14.</a:t>
            </a:r>
            <a:r>
              <a:rPr lang="ru-RU" sz="2800" dirty="0" smtClean="0">
                <a:latin typeface="Arial Black" pitchFamily="34" charset="0"/>
              </a:rPr>
              <a:t> Укажите ряд слов, в котором все имена существительны</a:t>
            </a:r>
            <a:r>
              <a:rPr lang="ru-RU" sz="2800" dirty="0">
                <a:latin typeface="Arial Black" pitchFamily="34" charset="0"/>
              </a:rPr>
              <a:t>е</a:t>
            </a:r>
            <a:r>
              <a:rPr lang="ru-RU" sz="2800" dirty="0" smtClean="0">
                <a:latin typeface="Arial Black" pitchFamily="34" charset="0"/>
              </a:rPr>
              <a:t> 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2-го склонения</a:t>
            </a:r>
          </a:p>
          <a:p>
            <a:pPr algn="ctr"/>
            <a:endParaRPr lang="ru-RU" sz="28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2800" dirty="0" smtClean="0">
                <a:latin typeface="Arial Black" pitchFamily="34" charset="0"/>
              </a:rPr>
              <a:t>ночь, малыш, окно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Arial Black" pitchFamily="34" charset="0"/>
              </a:rPr>
              <a:t>Стена, дядя, банка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Arial Black" pitchFamily="34" charset="0"/>
              </a:rPr>
              <a:t>Желание, молоко, натюрморт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Arial Black" pitchFamily="34" charset="0"/>
              </a:rPr>
              <a:t>Земля, небо, шкаф</a:t>
            </a:r>
          </a:p>
          <a:p>
            <a:pPr marL="342900" indent="-342900">
              <a:buAutoNum type="arabicParenR"/>
            </a:pPr>
            <a:endParaRPr lang="ru-RU" sz="2800" dirty="0">
              <a:latin typeface="Arial Black" pitchFamily="34" charset="0"/>
            </a:endParaRPr>
          </a:p>
        </p:txBody>
      </p:sp>
      <p:pic>
        <p:nvPicPr>
          <p:cNvPr id="14340" name="Picture 4" descr="C:\Users\USER\Desktop\Новая папка\a3fc2d6772cb8b99564340bb7dc811e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486349" y="2504629"/>
            <a:ext cx="2691581" cy="438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612560" y="2486936"/>
            <a:ext cx="17331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№3</a:t>
            </a:r>
            <a:endParaRPr lang="ru-RU" sz="6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21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06358E-6 L -0.28108 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5D1E"/>
              </a:clrFrom>
              <a:clrTo>
                <a:srgbClr val="F55D1E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040" y="0"/>
            <a:ext cx="18002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73210" cy="6858000"/>
          </a:xfrm>
          <a:prstGeom prst="frame">
            <a:avLst>
              <a:gd name="adj1" fmla="val 1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999" y="362612"/>
            <a:ext cx="45365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А15.</a:t>
            </a:r>
            <a:r>
              <a:rPr lang="ru-RU" sz="2800" dirty="0" smtClean="0">
                <a:latin typeface="Arial Black" pitchFamily="34" charset="0"/>
              </a:rPr>
              <a:t> Укажите ряд слов, в котором все имена прилагательные краткие</a:t>
            </a:r>
          </a:p>
          <a:p>
            <a:pPr algn="ctr"/>
            <a:endParaRPr lang="ru-RU" sz="28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2800" dirty="0" smtClean="0">
                <a:latin typeface="Arial Black" pitchFamily="34" charset="0"/>
              </a:rPr>
              <a:t>дремуч, приятен, улыбчив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Arial Black" pitchFamily="34" charset="0"/>
              </a:rPr>
              <a:t>Веселы, красивы, синие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Arial Black" pitchFamily="34" charset="0"/>
              </a:rPr>
              <a:t>Яркое, мокрая, отрывной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Arial Black" pitchFamily="34" charset="0"/>
              </a:rPr>
              <a:t>Узок, полны, сиреневые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15363" name="Picture 3" descr="C:\Users\USER\Desktop\Новая папка\student_drawing_hg_cl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6605" y="3424989"/>
            <a:ext cx="27813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540552" y="2492896"/>
            <a:ext cx="18870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№1</a:t>
            </a:r>
            <a:endParaRPr lang="ru-RU" sz="6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395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5D1E"/>
              </a:clrFrom>
              <a:clrTo>
                <a:srgbClr val="F55D1E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46745" y="32008"/>
            <a:ext cx="205750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73210" cy="6858000"/>
          </a:xfrm>
          <a:prstGeom prst="frame">
            <a:avLst>
              <a:gd name="adj1" fmla="val 1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692696"/>
            <a:ext cx="440709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А16.</a:t>
            </a:r>
            <a:r>
              <a:rPr lang="ru-RU" sz="2800" dirty="0" smtClean="0">
                <a:latin typeface="Arial Black" pitchFamily="34" charset="0"/>
              </a:rPr>
              <a:t> Укажите ряд слов, в котором все глаголы 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1 спряжения</a:t>
            </a:r>
          </a:p>
          <a:p>
            <a:pPr algn="ctr"/>
            <a:endParaRPr lang="ru-RU" sz="28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2800" dirty="0" smtClean="0">
                <a:latin typeface="Arial Black" pitchFamily="34" charset="0"/>
              </a:rPr>
              <a:t>клеить, гнать, быть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Arial Black" pitchFamily="34" charset="0"/>
              </a:rPr>
              <a:t>Рубить, держать, обидеть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Arial Black" pitchFamily="34" charset="0"/>
              </a:rPr>
              <a:t>Гнуть, колоть, рисовать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Arial Black" pitchFamily="34" charset="0"/>
              </a:rPr>
              <a:t>Смотреть, таять, реять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16387" name="Picture 3" descr="C:\Users\USER\Desktop\Новая папка\escuela-0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553287" y="3324184"/>
            <a:ext cx="2854761" cy="32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684568" y="2492896"/>
            <a:ext cx="17331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№3</a:t>
            </a:r>
            <a:endParaRPr lang="ru-RU" sz="6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96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5.78035E-7 L -0.28107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5D1E"/>
              </a:clrFrom>
              <a:clrTo>
                <a:srgbClr val="F55D1E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-11124"/>
            <a:ext cx="18002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73210" cy="6858000"/>
          </a:xfrm>
          <a:prstGeom prst="frame">
            <a:avLst>
              <a:gd name="adj1" fmla="val 1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410" name="Picture 2" descr="C:\Users\USER\Desktop\Новая папка\leerkrachten7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1905" y="3140968"/>
            <a:ext cx="2332517" cy="349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684568" y="2492896"/>
            <a:ext cx="15776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№4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988" y="140055"/>
            <a:ext cx="457250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А17.</a:t>
            </a:r>
            <a:r>
              <a:rPr lang="ru-RU" sz="2800" dirty="0" smtClean="0">
                <a:latin typeface="Arial Black" pitchFamily="34" charset="0"/>
              </a:rPr>
              <a:t> Укажите ряд слов, в котором все слова с непроверяемой гласной в корне</a:t>
            </a:r>
          </a:p>
          <a:p>
            <a:pPr algn="ctr"/>
            <a:endParaRPr lang="ru-RU" sz="28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2800" dirty="0" smtClean="0">
                <a:latin typeface="Arial Black" pitchFamily="34" charset="0"/>
              </a:rPr>
              <a:t>ап…</a:t>
            </a:r>
            <a:r>
              <a:rPr lang="ru-RU" sz="2800" dirty="0" err="1" smtClean="0">
                <a:latin typeface="Arial Black" pitchFamily="34" charset="0"/>
              </a:rPr>
              <a:t>льсин</a:t>
            </a:r>
            <a:r>
              <a:rPr lang="ru-RU" sz="2800" dirty="0" smtClean="0">
                <a:latin typeface="Arial Black" pitchFamily="34" charset="0"/>
              </a:rPr>
              <a:t>, к…</a:t>
            </a:r>
            <a:r>
              <a:rPr lang="ru-RU" sz="2800" dirty="0" err="1" smtClean="0">
                <a:latin typeface="Arial Black" pitchFamily="34" charset="0"/>
              </a:rPr>
              <a:t>бинет</a:t>
            </a:r>
            <a:r>
              <a:rPr lang="ru-RU" sz="2800" dirty="0" smtClean="0">
                <a:latin typeface="Arial Black" pitchFamily="34" charset="0"/>
              </a:rPr>
              <a:t>, м…</a:t>
            </a:r>
            <a:r>
              <a:rPr lang="ru-RU" sz="2800" dirty="0" err="1" smtClean="0">
                <a:latin typeface="Arial Black" pitchFamily="34" charset="0"/>
              </a:rPr>
              <a:t>скарад</a:t>
            </a:r>
            <a:endParaRPr lang="ru-RU" sz="28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2800" dirty="0" smtClean="0">
                <a:latin typeface="Arial Black" pitchFamily="34" charset="0"/>
              </a:rPr>
              <a:t>Б…</a:t>
            </a:r>
            <a:r>
              <a:rPr lang="ru-RU" sz="2800" dirty="0" err="1" smtClean="0">
                <a:latin typeface="Arial Black" pitchFamily="34" charset="0"/>
              </a:rPr>
              <a:t>нкир</a:t>
            </a:r>
            <a:r>
              <a:rPr lang="ru-RU" sz="2800" dirty="0" smtClean="0">
                <a:latin typeface="Arial Black" pitchFamily="34" charset="0"/>
              </a:rPr>
              <a:t>, пол…теть, с…лить</a:t>
            </a:r>
          </a:p>
          <a:p>
            <a:pPr marL="342900" indent="-342900">
              <a:buAutoNum type="arabicParenR"/>
            </a:pPr>
            <a:r>
              <a:rPr lang="ru-RU" sz="2800" dirty="0" err="1" smtClean="0">
                <a:latin typeface="Arial Black" pitchFamily="34" charset="0"/>
              </a:rPr>
              <a:t>Сл</a:t>
            </a:r>
            <a:r>
              <a:rPr lang="ru-RU" sz="2800" dirty="0" smtClean="0">
                <a:latin typeface="Arial Black" pitchFamily="34" charset="0"/>
              </a:rPr>
              <a:t>…</a:t>
            </a:r>
            <a:r>
              <a:rPr lang="ru-RU" sz="2800" dirty="0" err="1" smtClean="0">
                <a:latin typeface="Arial Black" pitchFamily="34" charset="0"/>
              </a:rPr>
              <a:t>жение</a:t>
            </a:r>
            <a:r>
              <a:rPr lang="ru-RU" sz="2800" dirty="0" smtClean="0">
                <a:latin typeface="Arial Black" pitchFamily="34" charset="0"/>
              </a:rPr>
              <a:t>, </a:t>
            </a:r>
            <a:r>
              <a:rPr lang="ru-RU" sz="2800" dirty="0" err="1" smtClean="0">
                <a:latin typeface="Arial Black" pitchFamily="34" charset="0"/>
              </a:rPr>
              <a:t>соб</a:t>
            </a:r>
            <a:r>
              <a:rPr lang="ru-RU" sz="2800" dirty="0" smtClean="0">
                <a:latin typeface="Arial Black" pitchFamily="34" charset="0"/>
              </a:rPr>
              <a:t>…</a:t>
            </a:r>
            <a:r>
              <a:rPr lang="ru-RU" sz="2800" dirty="0" err="1" smtClean="0">
                <a:latin typeface="Arial Black" pitchFamily="34" charset="0"/>
              </a:rPr>
              <a:t>ру</a:t>
            </a:r>
            <a:r>
              <a:rPr lang="ru-RU" sz="2800" dirty="0" smtClean="0">
                <a:latin typeface="Arial Black" pitchFamily="34" charset="0"/>
              </a:rPr>
              <a:t>, р…</a:t>
            </a:r>
            <a:r>
              <a:rPr lang="ru-RU" sz="2800" dirty="0" err="1" smtClean="0">
                <a:latin typeface="Arial Black" pitchFamily="34" charset="0"/>
              </a:rPr>
              <a:t>стение</a:t>
            </a:r>
            <a:endParaRPr lang="ru-RU" sz="28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2800" dirty="0" smtClean="0">
                <a:latin typeface="Arial Black" pitchFamily="34" charset="0"/>
              </a:rPr>
              <a:t>К…</a:t>
            </a:r>
            <a:r>
              <a:rPr lang="ru-RU" sz="2800" dirty="0" err="1" smtClean="0">
                <a:latin typeface="Arial Black" pitchFamily="34" charset="0"/>
              </a:rPr>
              <a:t>рзина</a:t>
            </a:r>
            <a:r>
              <a:rPr lang="ru-RU" sz="2800" dirty="0" smtClean="0">
                <a:latin typeface="Arial Black" pitchFamily="34" charset="0"/>
              </a:rPr>
              <a:t>, к…</a:t>
            </a:r>
            <a:r>
              <a:rPr lang="ru-RU" sz="2800" dirty="0" err="1" smtClean="0">
                <a:latin typeface="Arial Black" pitchFamily="34" charset="0"/>
              </a:rPr>
              <a:t>стюм</a:t>
            </a:r>
            <a:r>
              <a:rPr lang="ru-RU" sz="2800" dirty="0" smtClean="0">
                <a:latin typeface="Arial Black" pitchFamily="34" charset="0"/>
              </a:rPr>
              <a:t>, р…</a:t>
            </a:r>
            <a:r>
              <a:rPr lang="ru-RU" sz="2800" dirty="0" err="1" smtClean="0">
                <a:latin typeface="Arial Black" pitchFamily="34" charset="0"/>
              </a:rPr>
              <a:t>спублика</a:t>
            </a:r>
            <a:endParaRPr lang="ru-RU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01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5D1E"/>
              </a:clrFrom>
              <a:clrTo>
                <a:srgbClr val="F55D1E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040" y="0"/>
            <a:ext cx="1728192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73210" cy="6858000"/>
          </a:xfrm>
          <a:prstGeom prst="frame">
            <a:avLst>
              <a:gd name="adj1" fmla="val 1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51179"/>
            <a:ext cx="453650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А18.</a:t>
            </a:r>
            <a:r>
              <a:rPr lang="ru-RU" sz="2800" dirty="0" smtClean="0">
                <a:latin typeface="Arial Black" pitchFamily="34" charset="0"/>
              </a:rPr>
              <a:t> Укажите ряд слов, в котором все слова с проверяемой гласной в корне</a:t>
            </a:r>
          </a:p>
          <a:p>
            <a:pPr algn="ctr"/>
            <a:endParaRPr lang="ru-RU" sz="28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2800" dirty="0" err="1" smtClean="0">
                <a:latin typeface="Arial Black" pitchFamily="34" charset="0"/>
              </a:rPr>
              <a:t>сп</a:t>
            </a:r>
            <a:r>
              <a:rPr lang="ru-RU" sz="2800" dirty="0" smtClean="0">
                <a:latin typeface="Arial Black" pitchFamily="34" charset="0"/>
              </a:rPr>
              <a:t>…шить, </a:t>
            </a:r>
            <a:r>
              <a:rPr lang="ru-RU" sz="2800" dirty="0" err="1" smtClean="0">
                <a:latin typeface="Arial Black" pitchFamily="34" charset="0"/>
              </a:rPr>
              <a:t>пров</a:t>
            </a:r>
            <a:r>
              <a:rPr lang="ru-RU" sz="2800" dirty="0" smtClean="0">
                <a:latin typeface="Arial Black" pitchFamily="34" charset="0"/>
              </a:rPr>
              <a:t>…</a:t>
            </a:r>
            <a:r>
              <a:rPr lang="ru-RU" sz="2800" dirty="0" err="1" smtClean="0">
                <a:latin typeface="Arial Black" pitchFamily="34" charset="0"/>
              </a:rPr>
              <a:t>рять</a:t>
            </a:r>
            <a:r>
              <a:rPr lang="ru-RU" sz="2800" dirty="0" smtClean="0">
                <a:latin typeface="Arial Black" pitchFamily="34" charset="0"/>
              </a:rPr>
              <a:t>, </a:t>
            </a:r>
            <a:r>
              <a:rPr lang="ru-RU" sz="2800" dirty="0" err="1" smtClean="0">
                <a:latin typeface="Arial Black" pitchFamily="34" charset="0"/>
              </a:rPr>
              <a:t>разл</a:t>
            </a:r>
            <a:r>
              <a:rPr lang="ru-RU" sz="2800" dirty="0" smtClean="0">
                <a:latin typeface="Arial Black" pitchFamily="34" charset="0"/>
              </a:rPr>
              <a:t>…</a:t>
            </a:r>
            <a:r>
              <a:rPr lang="ru-RU" sz="2800" dirty="0" err="1" smtClean="0">
                <a:latin typeface="Arial Black" pitchFamily="34" charset="0"/>
              </a:rPr>
              <a:t>новать</a:t>
            </a:r>
            <a:endParaRPr lang="ru-RU" sz="28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2800" dirty="0" err="1" smtClean="0">
                <a:latin typeface="Arial Black" pitchFamily="34" charset="0"/>
              </a:rPr>
              <a:t>Прил</a:t>
            </a:r>
            <a:r>
              <a:rPr lang="ru-RU" sz="2800" dirty="0" smtClean="0">
                <a:latin typeface="Arial Black" pitchFamily="34" charset="0"/>
              </a:rPr>
              <a:t>…</a:t>
            </a:r>
            <a:r>
              <a:rPr lang="ru-RU" sz="2800" dirty="0" err="1" smtClean="0">
                <a:latin typeface="Arial Black" pitchFamily="34" charset="0"/>
              </a:rPr>
              <a:t>гательное</a:t>
            </a:r>
            <a:r>
              <a:rPr lang="ru-RU" sz="2800" dirty="0" smtClean="0">
                <a:latin typeface="Arial Black" pitchFamily="34" charset="0"/>
              </a:rPr>
              <a:t>, </a:t>
            </a:r>
            <a:r>
              <a:rPr lang="ru-RU" sz="2800" dirty="0" err="1" smtClean="0">
                <a:latin typeface="Arial Black" pitchFamily="34" charset="0"/>
              </a:rPr>
              <a:t>бл</a:t>
            </a:r>
            <a:r>
              <a:rPr lang="ru-RU" sz="2800" dirty="0" smtClean="0">
                <a:latin typeface="Arial Black" pitchFamily="34" charset="0"/>
              </a:rPr>
              <a:t>…стать, г…</a:t>
            </a:r>
            <a:r>
              <a:rPr lang="ru-RU" sz="2800" dirty="0" err="1" smtClean="0">
                <a:latin typeface="Arial Black" pitchFamily="34" charset="0"/>
              </a:rPr>
              <a:t>ристый</a:t>
            </a:r>
            <a:endParaRPr lang="ru-RU" sz="28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2800" dirty="0" smtClean="0">
                <a:latin typeface="Arial Black" pitchFamily="34" charset="0"/>
              </a:rPr>
              <a:t>Б…</a:t>
            </a:r>
            <a:r>
              <a:rPr lang="ru-RU" sz="2800" dirty="0" err="1" smtClean="0">
                <a:latin typeface="Arial Black" pitchFamily="34" charset="0"/>
              </a:rPr>
              <a:t>лкон</a:t>
            </a:r>
            <a:r>
              <a:rPr lang="ru-RU" sz="2800" dirty="0" smtClean="0">
                <a:latin typeface="Arial Black" pitchFamily="34" charset="0"/>
              </a:rPr>
              <a:t>, в…гон, м…</a:t>
            </a:r>
            <a:r>
              <a:rPr lang="ru-RU" sz="2800" dirty="0" err="1" smtClean="0">
                <a:latin typeface="Arial Black" pitchFamily="34" charset="0"/>
              </a:rPr>
              <a:t>чта</a:t>
            </a:r>
            <a:endParaRPr lang="ru-RU" sz="28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2800" dirty="0" err="1" smtClean="0">
                <a:latin typeface="Arial Black" pitchFamily="34" charset="0"/>
              </a:rPr>
              <a:t>Ст</a:t>
            </a:r>
            <a:r>
              <a:rPr lang="ru-RU" sz="2800" dirty="0" smtClean="0">
                <a:latin typeface="Arial Black" pitchFamily="34" charset="0"/>
              </a:rPr>
              <a:t>…лить, см…</a:t>
            </a:r>
            <a:r>
              <a:rPr lang="ru-RU" sz="2800" dirty="0" err="1" smtClean="0">
                <a:latin typeface="Arial Black" pitchFamily="34" charset="0"/>
              </a:rPr>
              <a:t>яться</a:t>
            </a:r>
            <a:r>
              <a:rPr lang="ru-RU" sz="2800" dirty="0" smtClean="0">
                <a:latin typeface="Arial Black" pitchFamily="34" charset="0"/>
              </a:rPr>
              <a:t>, в…</a:t>
            </a:r>
            <a:r>
              <a:rPr lang="ru-RU" sz="2800" dirty="0" err="1" smtClean="0">
                <a:latin typeface="Arial Black" pitchFamily="34" charset="0"/>
              </a:rPr>
              <a:t>кзал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18435" name="Picture 3" descr="C:\Users\USER\Desktop\Новая папка\3272880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788025" y="2592538"/>
            <a:ext cx="2819640" cy="402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684568" y="2420888"/>
            <a:ext cx="188705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№1</a:t>
            </a:r>
            <a:endParaRPr lang="ru-RU" sz="66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32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78035E-8 L -0.29879 -0.006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5D1E"/>
              </a:clrFrom>
              <a:clrTo>
                <a:srgbClr val="F55D1E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13381" y="0"/>
            <a:ext cx="134644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73210" cy="6858000"/>
          </a:xfrm>
          <a:prstGeom prst="frame">
            <a:avLst>
              <a:gd name="adj1" fmla="val 1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980728"/>
            <a:ext cx="38058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А1.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Укажите слово, в котором звуков больше, чем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букв.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3200" dirty="0" smtClean="0">
                <a:latin typeface="Arial Black" pitchFamily="34" charset="0"/>
              </a:rPr>
              <a:t>р</a:t>
            </a:r>
            <a:r>
              <a:rPr lang="ru-RU" sz="3200" dirty="0" smtClean="0">
                <a:latin typeface="Arial Black" pitchFamily="34" charset="0"/>
              </a:rPr>
              <a:t>ассказ</a:t>
            </a:r>
            <a:endParaRPr lang="ru-RU" sz="32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3200" dirty="0" smtClean="0">
                <a:latin typeface="Arial Black" pitchFamily="34" charset="0"/>
              </a:rPr>
              <a:t>п</a:t>
            </a:r>
            <a:r>
              <a:rPr lang="ru-RU" sz="3200" dirty="0" smtClean="0">
                <a:latin typeface="Arial Black" pitchFamily="34" charset="0"/>
              </a:rPr>
              <a:t>ение</a:t>
            </a:r>
            <a:endParaRPr lang="ru-RU" sz="32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3200" dirty="0" smtClean="0">
                <a:latin typeface="Arial Black" pitchFamily="34" charset="0"/>
              </a:rPr>
              <a:t>о</a:t>
            </a:r>
            <a:r>
              <a:rPr lang="ru-RU" sz="3200" dirty="0" smtClean="0">
                <a:latin typeface="Arial Black" pitchFamily="34" charset="0"/>
              </a:rPr>
              <a:t>бъём</a:t>
            </a:r>
            <a:endParaRPr lang="ru-RU" sz="32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3200" dirty="0" smtClean="0">
                <a:latin typeface="Arial Black" pitchFamily="34" charset="0"/>
              </a:rPr>
              <a:t>дождь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2051" name="Picture 3" descr="C:\Users\USER\Desktop\3272880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1880" y="2636912"/>
            <a:ext cx="2798214" cy="399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84568" y="2413337"/>
            <a:ext cx="28151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пение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7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52601E-6 L -0.45312 0.0004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5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5D1E"/>
              </a:clrFrom>
              <a:clrTo>
                <a:srgbClr val="F55D1E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94222" y="0"/>
            <a:ext cx="197006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73210" cy="6858000"/>
          </a:xfrm>
          <a:prstGeom prst="frame">
            <a:avLst>
              <a:gd name="adj1" fmla="val 1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458" name="Picture 2" descr="C:\Users\USER\Desktop\Новая папка\escuela-0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2040" y="3212975"/>
            <a:ext cx="3063835" cy="353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4189" y="366623"/>
            <a:ext cx="482453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А19.</a:t>
            </a:r>
            <a:r>
              <a:rPr lang="ru-RU" sz="2800" dirty="0" smtClean="0">
                <a:latin typeface="Arial Black" pitchFamily="34" charset="0"/>
              </a:rPr>
              <a:t> Укажите ряд слов, в котором во всех словах пропущена буква –А- в корне</a:t>
            </a:r>
          </a:p>
          <a:p>
            <a:pPr algn="ctr"/>
            <a:endParaRPr lang="ru-RU" sz="28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2800" dirty="0" smtClean="0">
                <a:latin typeface="Arial Black" pitchFamily="34" charset="0"/>
              </a:rPr>
              <a:t>нар…</a:t>
            </a:r>
            <a:r>
              <a:rPr lang="ru-RU" sz="2800" dirty="0" err="1" smtClean="0">
                <a:latin typeface="Arial Black" pitchFamily="34" charset="0"/>
              </a:rPr>
              <a:t>щивать</a:t>
            </a:r>
            <a:r>
              <a:rPr lang="ru-RU" sz="2800" dirty="0" smtClean="0">
                <a:latin typeface="Arial Black" pitchFamily="34" charset="0"/>
              </a:rPr>
              <a:t>, </a:t>
            </a:r>
            <a:r>
              <a:rPr lang="ru-RU" sz="2800" dirty="0" err="1" smtClean="0">
                <a:latin typeface="Arial Black" pitchFamily="34" charset="0"/>
              </a:rPr>
              <a:t>ст</a:t>
            </a:r>
            <a:r>
              <a:rPr lang="ru-RU" sz="2800" dirty="0" smtClean="0">
                <a:latin typeface="Arial Black" pitchFamily="34" charset="0"/>
              </a:rPr>
              <a:t>…</a:t>
            </a:r>
            <a:r>
              <a:rPr lang="ru-RU" sz="2800" dirty="0" err="1" smtClean="0">
                <a:latin typeface="Arial Black" pitchFamily="34" charset="0"/>
              </a:rPr>
              <a:t>дион</a:t>
            </a:r>
            <a:r>
              <a:rPr lang="ru-RU" sz="2800" dirty="0" smtClean="0">
                <a:latin typeface="Arial Black" pitchFamily="34" charset="0"/>
              </a:rPr>
              <a:t>, фи…</a:t>
            </a:r>
            <a:r>
              <a:rPr lang="ru-RU" sz="2800" dirty="0" err="1" smtClean="0">
                <a:latin typeface="Arial Black" pitchFamily="34" charset="0"/>
              </a:rPr>
              <a:t>летовый</a:t>
            </a:r>
            <a:endParaRPr lang="ru-RU" sz="28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2800" dirty="0" smtClean="0">
                <a:latin typeface="Arial Black" pitchFamily="34" charset="0"/>
              </a:rPr>
              <a:t>К…</a:t>
            </a:r>
            <a:r>
              <a:rPr lang="ru-RU" sz="2800" dirty="0" err="1" smtClean="0">
                <a:latin typeface="Arial Black" pitchFamily="34" charset="0"/>
              </a:rPr>
              <a:t>нфета</a:t>
            </a:r>
            <a:r>
              <a:rPr lang="ru-RU" sz="2800" dirty="0" smtClean="0">
                <a:latin typeface="Arial Black" pitchFamily="34" charset="0"/>
              </a:rPr>
              <a:t>, </a:t>
            </a:r>
            <a:r>
              <a:rPr lang="ru-RU" sz="2800" dirty="0" err="1" smtClean="0">
                <a:latin typeface="Arial Black" pitchFamily="34" charset="0"/>
              </a:rPr>
              <a:t>выр</a:t>
            </a:r>
            <a:r>
              <a:rPr lang="ru-RU" sz="2800" dirty="0" smtClean="0">
                <a:latin typeface="Arial Black" pitchFamily="34" charset="0"/>
              </a:rPr>
              <a:t>…</a:t>
            </a:r>
            <a:r>
              <a:rPr lang="ru-RU" sz="2800" dirty="0" err="1" smtClean="0">
                <a:latin typeface="Arial Black" pitchFamily="34" charset="0"/>
              </a:rPr>
              <a:t>сли</a:t>
            </a:r>
            <a:r>
              <a:rPr lang="ru-RU" sz="2800" dirty="0" smtClean="0">
                <a:latin typeface="Arial Black" pitchFamily="34" charset="0"/>
              </a:rPr>
              <a:t>, </a:t>
            </a:r>
            <a:r>
              <a:rPr lang="ru-RU" sz="2800" dirty="0" err="1" smtClean="0">
                <a:latin typeface="Arial Black" pitchFamily="34" charset="0"/>
              </a:rPr>
              <a:t>пом</a:t>
            </a:r>
            <a:r>
              <a:rPr lang="ru-RU" sz="2800" dirty="0" smtClean="0">
                <a:latin typeface="Arial Black" pitchFamily="34" charset="0"/>
              </a:rPr>
              <a:t>…</a:t>
            </a:r>
            <a:r>
              <a:rPr lang="ru-RU" sz="2800" dirty="0" err="1" smtClean="0">
                <a:latin typeface="Arial Black" pitchFamily="34" charset="0"/>
              </a:rPr>
              <a:t>щь</a:t>
            </a:r>
            <a:endParaRPr lang="ru-RU" sz="28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2800" dirty="0" err="1" smtClean="0">
                <a:latin typeface="Arial Black" pitchFamily="34" charset="0"/>
              </a:rPr>
              <a:t>Сп</a:t>
            </a:r>
            <a:r>
              <a:rPr lang="ru-RU" sz="2800" dirty="0" smtClean="0">
                <a:latin typeface="Arial Black" pitchFamily="34" charset="0"/>
              </a:rPr>
              <a:t>…</a:t>
            </a:r>
            <a:r>
              <a:rPr lang="ru-RU" sz="2800" dirty="0" err="1" smtClean="0">
                <a:latin typeface="Arial Black" pitchFamily="34" charset="0"/>
              </a:rPr>
              <a:t>ртакиада</a:t>
            </a:r>
            <a:r>
              <a:rPr lang="ru-RU" sz="2800" dirty="0" smtClean="0">
                <a:latin typeface="Arial Black" pitchFamily="34" charset="0"/>
              </a:rPr>
              <a:t>, р…</a:t>
            </a:r>
            <a:r>
              <a:rPr lang="ru-RU" sz="2800" dirty="0" err="1" smtClean="0">
                <a:latin typeface="Arial Black" pitchFamily="34" charset="0"/>
              </a:rPr>
              <a:t>стительность</a:t>
            </a:r>
            <a:r>
              <a:rPr lang="ru-RU" sz="2800" dirty="0" smtClean="0">
                <a:latin typeface="Arial Black" pitchFamily="34" charset="0"/>
              </a:rPr>
              <a:t>, в…</a:t>
            </a:r>
            <a:r>
              <a:rPr lang="ru-RU" sz="2800" dirty="0" err="1" smtClean="0">
                <a:latin typeface="Arial Black" pitchFamily="34" charset="0"/>
              </a:rPr>
              <a:t>рить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40552" y="2420888"/>
            <a:ext cx="17331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№3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421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5D1E"/>
              </a:clrFrom>
              <a:clrTo>
                <a:srgbClr val="F55D1E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59828" y="0"/>
            <a:ext cx="168843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73210" cy="6858000"/>
          </a:xfrm>
          <a:prstGeom prst="frame">
            <a:avLst>
              <a:gd name="adj1" fmla="val 1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4897" y="260648"/>
            <a:ext cx="482453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А20.</a:t>
            </a:r>
            <a:r>
              <a:rPr lang="ru-RU" sz="3200" dirty="0" smtClean="0">
                <a:latin typeface="Arial Black" pitchFamily="34" charset="0"/>
              </a:rPr>
              <a:t> Укажите ряд слов, в котором во всех словах пропущена буква </a:t>
            </a:r>
          </a:p>
          <a:p>
            <a:pPr algn="ctr"/>
            <a:r>
              <a:rPr lang="ru-RU" sz="3200" dirty="0" smtClean="0">
                <a:latin typeface="Arial Black" pitchFamily="34" charset="0"/>
              </a:rPr>
              <a:t>-Е- в окончании</a:t>
            </a:r>
          </a:p>
          <a:p>
            <a:pPr algn="ctr"/>
            <a:endParaRPr lang="ru-RU" sz="32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3200" dirty="0" smtClean="0">
                <a:latin typeface="Arial Black" pitchFamily="34" charset="0"/>
              </a:rPr>
              <a:t>К встреч…, в </a:t>
            </a:r>
            <a:r>
              <a:rPr lang="ru-RU" sz="3200" dirty="0" err="1" smtClean="0">
                <a:latin typeface="Arial Black" pitchFamily="34" charset="0"/>
              </a:rPr>
              <a:t>тетрад</a:t>
            </a:r>
            <a:r>
              <a:rPr lang="ru-RU" sz="3200" dirty="0" smtClean="0">
                <a:latin typeface="Arial Black" pitchFamily="34" charset="0"/>
              </a:rPr>
              <a:t>…</a:t>
            </a:r>
          </a:p>
          <a:p>
            <a:pPr marL="342900" indent="-342900">
              <a:buAutoNum type="arabicParenR"/>
            </a:pPr>
            <a:r>
              <a:rPr lang="ru-RU" sz="3200" dirty="0" smtClean="0">
                <a:latin typeface="Arial Black" pitchFamily="34" charset="0"/>
              </a:rPr>
              <a:t>На полян…, у </a:t>
            </a:r>
            <a:r>
              <a:rPr lang="ru-RU" sz="3200" dirty="0" err="1" smtClean="0">
                <a:latin typeface="Arial Black" pitchFamily="34" charset="0"/>
              </a:rPr>
              <a:t>печк</a:t>
            </a:r>
            <a:r>
              <a:rPr lang="ru-RU" sz="3200" dirty="0" smtClean="0">
                <a:latin typeface="Arial Black" pitchFamily="34" charset="0"/>
              </a:rPr>
              <a:t>…</a:t>
            </a:r>
          </a:p>
          <a:p>
            <a:pPr marL="342900" indent="-342900">
              <a:buAutoNum type="arabicParenR"/>
            </a:pPr>
            <a:r>
              <a:rPr lang="ru-RU" sz="3200" dirty="0" smtClean="0">
                <a:latin typeface="Arial Black" pitchFamily="34" charset="0"/>
              </a:rPr>
              <a:t>В рассказ…, к </a:t>
            </a:r>
            <a:r>
              <a:rPr lang="ru-RU" sz="3200" dirty="0" err="1" smtClean="0">
                <a:latin typeface="Arial Black" pitchFamily="34" charset="0"/>
              </a:rPr>
              <a:t>недел</a:t>
            </a:r>
            <a:r>
              <a:rPr lang="ru-RU" sz="3200" dirty="0" smtClean="0">
                <a:latin typeface="Arial Black" pitchFamily="34" charset="0"/>
              </a:rPr>
              <a:t>…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8" name="Picture 2" descr="C:\Users\USER\Desktop\Новая папка\konyvek7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06457" y="2708920"/>
            <a:ext cx="2395176" cy="389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756576" y="3429000"/>
            <a:ext cx="17331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№3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58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23699E-6 L -0.27327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5D1E"/>
              </a:clrFrom>
              <a:clrTo>
                <a:srgbClr val="F55D1E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2" y="0"/>
            <a:ext cx="170648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73210" cy="6858000"/>
          </a:xfrm>
          <a:prstGeom prst="frame">
            <a:avLst>
              <a:gd name="adj1" fmla="val 1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620688"/>
            <a:ext cx="468052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А21.</a:t>
            </a:r>
            <a:r>
              <a:rPr lang="ru-RU" sz="3200" dirty="0" smtClean="0">
                <a:latin typeface="Arial Black" pitchFamily="34" charset="0"/>
              </a:rPr>
              <a:t> Укажите ряд слов, в котором во всех словах пропущена </a:t>
            </a:r>
            <a:r>
              <a:rPr lang="ru-RU" sz="3200" smtClean="0">
                <a:latin typeface="Arial Black" pitchFamily="34" charset="0"/>
              </a:rPr>
              <a:t>буква </a:t>
            </a:r>
          </a:p>
          <a:p>
            <a:pPr algn="ctr"/>
            <a:r>
              <a:rPr lang="ru-RU" sz="3200" smtClean="0">
                <a:latin typeface="Arial Black" pitchFamily="34" charset="0"/>
              </a:rPr>
              <a:t>-И- </a:t>
            </a:r>
            <a:r>
              <a:rPr lang="ru-RU" sz="3200" dirty="0" smtClean="0">
                <a:latin typeface="Arial Black" pitchFamily="34" charset="0"/>
              </a:rPr>
              <a:t>в окончании</a:t>
            </a:r>
          </a:p>
          <a:p>
            <a:pPr algn="ctr"/>
            <a:endParaRPr lang="ru-RU" sz="32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3200" dirty="0" err="1" smtClean="0">
                <a:latin typeface="Arial Black" pitchFamily="34" charset="0"/>
              </a:rPr>
              <a:t>леч</a:t>
            </a:r>
            <a:r>
              <a:rPr lang="ru-RU" sz="3200" dirty="0" smtClean="0">
                <a:latin typeface="Arial Black" pitchFamily="34" charset="0"/>
              </a:rPr>
              <a:t>…</a:t>
            </a:r>
            <a:r>
              <a:rPr lang="ru-RU" sz="3200" dirty="0" err="1" smtClean="0">
                <a:latin typeface="Arial Black" pitchFamily="34" charset="0"/>
              </a:rPr>
              <a:t>шь</a:t>
            </a:r>
            <a:r>
              <a:rPr lang="ru-RU" sz="3200" dirty="0" smtClean="0">
                <a:latin typeface="Arial Black" pitchFamily="34" charset="0"/>
              </a:rPr>
              <a:t>, боле…м</a:t>
            </a:r>
          </a:p>
          <a:p>
            <a:pPr marL="342900" indent="-342900">
              <a:buAutoNum type="arabicParenR"/>
            </a:pPr>
            <a:r>
              <a:rPr lang="ru-RU" sz="3200" dirty="0" err="1" smtClean="0">
                <a:latin typeface="Arial Black" pitchFamily="34" charset="0"/>
              </a:rPr>
              <a:t>Кле</a:t>
            </a:r>
            <a:r>
              <a:rPr lang="ru-RU" sz="3200" dirty="0" smtClean="0">
                <a:latin typeface="Arial Black" pitchFamily="34" charset="0"/>
              </a:rPr>
              <a:t>…т, </a:t>
            </a:r>
            <a:r>
              <a:rPr lang="ru-RU" sz="3200" dirty="0" err="1" smtClean="0">
                <a:latin typeface="Arial Black" pitchFamily="34" charset="0"/>
              </a:rPr>
              <a:t>друж</a:t>
            </a:r>
            <a:r>
              <a:rPr lang="ru-RU" sz="3200" dirty="0" smtClean="0">
                <a:latin typeface="Arial Black" pitchFamily="34" charset="0"/>
              </a:rPr>
              <a:t>…те</a:t>
            </a:r>
          </a:p>
          <a:p>
            <a:pPr marL="342900" indent="-342900">
              <a:buAutoNum type="arabicParenR"/>
            </a:pPr>
            <a:r>
              <a:rPr lang="ru-RU" sz="3200" dirty="0" err="1" smtClean="0">
                <a:latin typeface="Arial Black" pitchFamily="34" charset="0"/>
              </a:rPr>
              <a:t>Дыш</a:t>
            </a:r>
            <a:r>
              <a:rPr lang="ru-RU" sz="3200" dirty="0" smtClean="0">
                <a:latin typeface="Arial Black" pitchFamily="34" charset="0"/>
              </a:rPr>
              <a:t>…м, рису…</a:t>
            </a:r>
            <a:r>
              <a:rPr lang="ru-RU" sz="3200" dirty="0" err="1" smtClean="0">
                <a:latin typeface="Arial Black" pitchFamily="34" charset="0"/>
              </a:rPr>
              <a:t>шь</a:t>
            </a:r>
            <a:endParaRPr lang="ru-RU" sz="32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3200" dirty="0" err="1" smtClean="0">
                <a:latin typeface="Arial Black" pitchFamily="34" charset="0"/>
              </a:rPr>
              <a:t>Ве</a:t>
            </a:r>
            <a:r>
              <a:rPr lang="ru-RU" sz="3200" dirty="0" smtClean="0">
                <a:latin typeface="Arial Black" pitchFamily="34" charset="0"/>
              </a:rPr>
              <a:t>…т, се…м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7" name="Picture 2" descr="C:\Users\USER\Desktop\Новая папка\en756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860031" y="3002711"/>
            <a:ext cx="2157602" cy="387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12560" y="2708920"/>
            <a:ext cx="17331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№2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15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5D1E"/>
              </a:clrFrom>
              <a:clrTo>
                <a:srgbClr val="F55D1E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80112" y="3466"/>
            <a:ext cx="134644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73210" cy="6858000"/>
          </a:xfrm>
          <a:prstGeom prst="frame">
            <a:avLst>
              <a:gd name="adj1" fmla="val 1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05824"/>
            <a:ext cx="525658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А22.</a:t>
            </a:r>
            <a:r>
              <a:rPr lang="ru-RU" sz="2800" dirty="0" smtClean="0">
                <a:latin typeface="Arial Black" pitchFamily="34" charset="0"/>
              </a:rPr>
              <a:t> Укажите ряд слов, в котором во всех словах пропущена буква –Е- в окончании</a:t>
            </a:r>
          </a:p>
          <a:p>
            <a:pPr algn="ctr"/>
            <a:endParaRPr lang="ru-RU" sz="28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2800" dirty="0" smtClean="0">
                <a:latin typeface="Arial Black" pitchFamily="34" charset="0"/>
              </a:rPr>
              <a:t>За дремуч…м лесом, свеж…й травой</a:t>
            </a:r>
          </a:p>
          <a:p>
            <a:pPr marL="342900" indent="-342900">
              <a:buAutoNum type="arabicParenR"/>
            </a:pPr>
            <a:r>
              <a:rPr lang="ru-RU" sz="2800" dirty="0" err="1" smtClean="0">
                <a:latin typeface="Arial Black" pitchFamily="34" charset="0"/>
              </a:rPr>
              <a:t>Весенн</a:t>
            </a:r>
            <a:r>
              <a:rPr lang="ru-RU" sz="2800" dirty="0" smtClean="0">
                <a:latin typeface="Arial Black" pitchFamily="34" charset="0"/>
              </a:rPr>
              <a:t>…й водой, на хорош…м листе</a:t>
            </a:r>
          </a:p>
          <a:p>
            <a:pPr marL="342900" indent="-342900">
              <a:buAutoNum type="arabicParenR"/>
            </a:pPr>
            <a:r>
              <a:rPr lang="ru-RU" sz="2800" dirty="0" err="1" smtClean="0">
                <a:latin typeface="Arial Black" pitchFamily="34" charset="0"/>
              </a:rPr>
              <a:t>Син</a:t>
            </a:r>
            <a:r>
              <a:rPr lang="ru-RU" sz="2800" dirty="0" smtClean="0">
                <a:latin typeface="Arial Black" pitchFamily="34" charset="0"/>
              </a:rPr>
              <a:t>…</a:t>
            </a:r>
            <a:r>
              <a:rPr lang="ru-RU" sz="2800" dirty="0" err="1" smtClean="0">
                <a:latin typeface="Arial Black" pitchFamily="34" charset="0"/>
              </a:rPr>
              <a:t>го</a:t>
            </a:r>
            <a:r>
              <a:rPr lang="ru-RU" sz="2800" dirty="0" smtClean="0">
                <a:latin typeface="Arial Black" pitchFamily="34" charset="0"/>
              </a:rPr>
              <a:t> неба, горяч…м обедом</a:t>
            </a:r>
          </a:p>
          <a:p>
            <a:pPr marL="342900" indent="-342900">
              <a:buAutoNum type="arabicParenR"/>
            </a:pPr>
            <a:r>
              <a:rPr lang="ru-RU" sz="2800" dirty="0" err="1" smtClean="0">
                <a:latin typeface="Arial Black" pitchFamily="34" charset="0"/>
              </a:rPr>
              <a:t>Ярк</a:t>
            </a:r>
            <a:r>
              <a:rPr lang="ru-RU" sz="2800" dirty="0" smtClean="0">
                <a:latin typeface="Arial Black" pitchFamily="34" charset="0"/>
              </a:rPr>
              <a:t>…м светом, за колюч…м кустом</a:t>
            </a:r>
          </a:p>
          <a:p>
            <a:pPr marL="342900" indent="-342900">
              <a:buAutoNum type="arabicParenR"/>
            </a:pPr>
            <a:endParaRPr lang="ru-RU" sz="2800" dirty="0">
              <a:latin typeface="Arial Black" pitchFamily="34" charset="0"/>
            </a:endParaRPr>
          </a:p>
        </p:txBody>
      </p:sp>
      <p:pic>
        <p:nvPicPr>
          <p:cNvPr id="3075" name="Picture 3" descr="C:\Users\USER\Desktop\Новая папка\weatherman_without_map_lg_cl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564196" y="2929486"/>
            <a:ext cx="2371873" cy="360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12560" y="2929486"/>
            <a:ext cx="17331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№2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38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5D1E"/>
              </a:clrFrom>
              <a:clrTo>
                <a:srgbClr val="F55D1E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19145"/>
            <a:ext cx="201622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73210" cy="6858000"/>
          </a:xfrm>
          <a:prstGeom prst="frame">
            <a:avLst>
              <a:gd name="adj1" fmla="val 1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692696"/>
            <a:ext cx="468052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А23.</a:t>
            </a:r>
            <a:r>
              <a:rPr lang="ru-RU" sz="3200" dirty="0" smtClean="0">
                <a:latin typeface="Arial Black" pitchFamily="34" charset="0"/>
              </a:rPr>
              <a:t>Определите, в каком слове после Ц пишется Ы</a:t>
            </a:r>
          </a:p>
          <a:p>
            <a:pPr algn="ctr"/>
            <a:endParaRPr lang="ru-RU" sz="32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3200" dirty="0">
                <a:latin typeface="Arial Black" pitchFamily="34" charset="0"/>
              </a:rPr>
              <a:t>К</a:t>
            </a:r>
            <a:r>
              <a:rPr lang="ru-RU" sz="3200" dirty="0" smtClean="0">
                <a:latin typeface="Arial Black" pitchFamily="34" charset="0"/>
              </a:rPr>
              <a:t>униц…н</a:t>
            </a:r>
          </a:p>
          <a:p>
            <a:pPr marL="342900" indent="-342900">
              <a:buAutoNum type="arabicParenR"/>
            </a:pPr>
            <a:r>
              <a:rPr lang="ru-RU" sz="3200" dirty="0" smtClean="0">
                <a:latin typeface="Arial Black" pitchFamily="34" charset="0"/>
              </a:rPr>
              <a:t>Ц…</a:t>
            </a:r>
            <a:r>
              <a:rPr lang="ru-RU" sz="3200" dirty="0" err="1" smtClean="0">
                <a:latin typeface="Arial Black" pitchFamily="34" charset="0"/>
              </a:rPr>
              <a:t>ркуль</a:t>
            </a:r>
            <a:endParaRPr lang="ru-RU" sz="32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3200" dirty="0" err="1" smtClean="0">
                <a:latin typeface="Arial Black" pitchFamily="34" charset="0"/>
              </a:rPr>
              <a:t>Акац</a:t>
            </a:r>
            <a:r>
              <a:rPr lang="ru-RU" sz="3200" dirty="0" smtClean="0">
                <a:latin typeface="Arial Black" pitchFamily="34" charset="0"/>
              </a:rPr>
              <a:t>…я</a:t>
            </a:r>
          </a:p>
          <a:p>
            <a:pPr marL="342900" indent="-342900">
              <a:buAutoNum type="arabicParenR"/>
            </a:pPr>
            <a:r>
              <a:rPr lang="ru-RU" sz="3200" dirty="0" smtClean="0">
                <a:latin typeface="Arial Black" pitchFamily="34" charset="0"/>
              </a:rPr>
              <a:t>Ц…</a:t>
            </a:r>
            <a:r>
              <a:rPr lang="ru-RU" sz="3200" dirty="0" err="1" smtClean="0">
                <a:latin typeface="Arial Black" pitchFamily="34" charset="0"/>
              </a:rPr>
              <a:t>ферблат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7" name="Picture 2" descr="C:\Users\USER\Desktop\Новая папка\escuela-0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73271" y="3197875"/>
            <a:ext cx="3126173" cy="361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12560" y="2708920"/>
            <a:ext cx="17331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№1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89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5D1E"/>
              </a:clrFrom>
              <a:clrTo>
                <a:srgbClr val="F55D1E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8104" y="27711"/>
            <a:ext cx="1728192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73210" cy="6858000"/>
          </a:xfrm>
          <a:prstGeom prst="frame">
            <a:avLst>
              <a:gd name="adj1" fmla="val 1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315" y="132552"/>
            <a:ext cx="504056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А24. </a:t>
            </a:r>
            <a:r>
              <a:rPr lang="ru-RU" sz="3200" dirty="0" smtClean="0">
                <a:latin typeface="Arial Black" pitchFamily="34" charset="0"/>
              </a:rPr>
              <a:t>Определите, в каком ряду во всех словах после шипящей пишется Ь</a:t>
            </a:r>
          </a:p>
          <a:p>
            <a:pPr algn="ctr"/>
            <a:endParaRPr lang="ru-RU" sz="32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3200" dirty="0" smtClean="0">
                <a:latin typeface="Arial Black" pitchFamily="34" charset="0"/>
              </a:rPr>
              <a:t>линюч?, </a:t>
            </a:r>
            <a:r>
              <a:rPr lang="ru-RU" sz="3200" dirty="0" err="1" smtClean="0">
                <a:latin typeface="Arial Black" pitchFamily="34" charset="0"/>
              </a:rPr>
              <a:t>пашеш</a:t>
            </a:r>
            <a:r>
              <a:rPr lang="ru-RU" sz="3200" dirty="0" smtClean="0">
                <a:latin typeface="Arial Black" pitchFamily="34" charset="0"/>
              </a:rPr>
              <a:t>?, </a:t>
            </a:r>
            <a:r>
              <a:rPr lang="ru-RU" sz="3200" dirty="0" err="1" smtClean="0">
                <a:latin typeface="Arial Black" pitchFamily="34" charset="0"/>
              </a:rPr>
              <a:t>полноч</a:t>
            </a:r>
            <a:r>
              <a:rPr lang="ru-RU" sz="3200" dirty="0" smtClean="0">
                <a:latin typeface="Arial Black" pitchFamily="34" charset="0"/>
              </a:rPr>
              <a:t>?</a:t>
            </a:r>
          </a:p>
          <a:p>
            <a:pPr marL="342900" indent="-342900">
              <a:buAutoNum type="arabicParenR"/>
            </a:pPr>
            <a:r>
              <a:rPr lang="ru-RU" sz="3200" dirty="0" smtClean="0">
                <a:latin typeface="Arial Black" pitchFamily="34" charset="0"/>
              </a:rPr>
              <a:t>Ёрш?, </a:t>
            </a:r>
            <a:r>
              <a:rPr lang="ru-RU" sz="3200" dirty="0" err="1" smtClean="0">
                <a:latin typeface="Arial Black" pitchFamily="34" charset="0"/>
              </a:rPr>
              <a:t>пишеш</a:t>
            </a:r>
            <a:r>
              <a:rPr lang="ru-RU" sz="3200" dirty="0" smtClean="0">
                <a:latin typeface="Arial Black" pitchFamily="34" charset="0"/>
              </a:rPr>
              <a:t>?, задач?</a:t>
            </a:r>
          </a:p>
          <a:p>
            <a:pPr marL="342900" indent="-342900">
              <a:buAutoNum type="arabicParenR"/>
            </a:pPr>
            <a:r>
              <a:rPr lang="ru-RU" sz="3200" dirty="0" smtClean="0">
                <a:latin typeface="Arial Black" pitchFamily="34" charset="0"/>
              </a:rPr>
              <a:t>Хранилищ?, </a:t>
            </a:r>
            <a:r>
              <a:rPr lang="ru-RU" sz="3200" dirty="0" err="1" smtClean="0">
                <a:latin typeface="Arial Black" pitchFamily="34" charset="0"/>
              </a:rPr>
              <a:t>стереч</a:t>
            </a:r>
            <a:r>
              <a:rPr lang="ru-RU" sz="3200" dirty="0" smtClean="0">
                <a:latin typeface="Arial Black" pitchFamily="34" charset="0"/>
              </a:rPr>
              <a:t>?, </a:t>
            </a:r>
            <a:r>
              <a:rPr lang="ru-RU" sz="3200" dirty="0" err="1" smtClean="0">
                <a:latin typeface="Arial Black" pitchFamily="34" charset="0"/>
              </a:rPr>
              <a:t>глуш</a:t>
            </a:r>
            <a:r>
              <a:rPr lang="ru-RU" sz="3200" dirty="0" smtClean="0">
                <a:latin typeface="Arial Black" pitchFamily="34" charset="0"/>
              </a:rPr>
              <a:t>?</a:t>
            </a:r>
          </a:p>
          <a:p>
            <a:pPr marL="342900" indent="-342900">
              <a:buAutoNum type="arabicParenR"/>
            </a:pPr>
            <a:r>
              <a:rPr lang="ru-RU" sz="3200" dirty="0" err="1" smtClean="0">
                <a:latin typeface="Arial Black" pitchFamily="34" charset="0"/>
              </a:rPr>
              <a:t>Береч</a:t>
            </a:r>
            <a:r>
              <a:rPr lang="ru-RU" sz="3200" dirty="0" smtClean="0">
                <a:latin typeface="Arial Black" pitchFamily="34" charset="0"/>
              </a:rPr>
              <a:t>?, </a:t>
            </a:r>
            <a:r>
              <a:rPr lang="ru-RU" sz="3200" dirty="0" err="1" smtClean="0">
                <a:latin typeface="Arial Black" pitchFamily="34" charset="0"/>
              </a:rPr>
              <a:t>пустош</a:t>
            </a:r>
            <a:r>
              <a:rPr lang="ru-RU" sz="3200" dirty="0" smtClean="0">
                <a:latin typeface="Arial Black" pitchFamily="34" charset="0"/>
              </a:rPr>
              <a:t>?, </a:t>
            </a:r>
            <a:r>
              <a:rPr lang="ru-RU" sz="3200" dirty="0" err="1" smtClean="0">
                <a:latin typeface="Arial Black" pitchFamily="34" charset="0"/>
              </a:rPr>
              <a:t>даёш</a:t>
            </a:r>
            <a:r>
              <a:rPr lang="ru-RU" sz="3200" dirty="0" smtClean="0">
                <a:latin typeface="Arial Black" pitchFamily="34" charset="0"/>
              </a:rPr>
              <a:t>?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7" name="Picture 2" descr="C:\Users\USER\Desktop\Новая папка\a3fc2d6772cb8b99564340bb7dc811e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088" y="2871764"/>
            <a:ext cx="2432446" cy="39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12560" y="2871764"/>
            <a:ext cx="17331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№4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35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5D1E"/>
              </a:clrFrom>
              <a:clrTo>
                <a:srgbClr val="F55D1E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11669"/>
            <a:ext cx="1562472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73210" cy="6858000"/>
          </a:xfrm>
          <a:prstGeom prst="frame">
            <a:avLst>
              <a:gd name="adj1" fmla="val 1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803" y="153863"/>
            <a:ext cx="489654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А25</a:t>
            </a:r>
            <a:r>
              <a:rPr lang="ru-RU" sz="3200" dirty="0" smtClean="0">
                <a:latin typeface="Arial Black" pitchFamily="34" charset="0"/>
              </a:rPr>
              <a:t> Определите, в каком ряду во всех словах пишется Ё/Е</a:t>
            </a:r>
          </a:p>
          <a:p>
            <a:pPr algn="ctr"/>
            <a:endParaRPr lang="ru-RU" sz="32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3200" dirty="0" smtClean="0">
                <a:latin typeface="Arial Black" pitchFamily="34" charset="0"/>
              </a:rPr>
              <a:t>ш…</a:t>
            </a:r>
            <a:r>
              <a:rPr lang="ru-RU" sz="3200" dirty="0" err="1" smtClean="0">
                <a:latin typeface="Arial Black" pitchFamily="34" charset="0"/>
              </a:rPr>
              <a:t>лковый</a:t>
            </a:r>
            <a:r>
              <a:rPr lang="ru-RU" sz="3200" dirty="0" smtClean="0">
                <a:latin typeface="Arial Black" pitchFamily="34" charset="0"/>
              </a:rPr>
              <a:t>, луж…й, </a:t>
            </a:r>
            <a:r>
              <a:rPr lang="ru-RU" sz="3200" dirty="0" err="1" smtClean="0">
                <a:latin typeface="Arial Black" pitchFamily="34" charset="0"/>
              </a:rPr>
              <a:t>боч</a:t>
            </a:r>
            <a:r>
              <a:rPr lang="ru-RU" sz="3200" dirty="0" smtClean="0">
                <a:latin typeface="Arial Black" pitchFamily="34" charset="0"/>
              </a:rPr>
              <a:t>…к</a:t>
            </a:r>
          </a:p>
          <a:p>
            <a:pPr marL="342900" indent="-342900">
              <a:buAutoNum type="arabicParenR"/>
            </a:pPr>
            <a:r>
              <a:rPr lang="ru-RU" sz="3200" dirty="0" smtClean="0">
                <a:latin typeface="Arial Black" pitchFamily="34" charset="0"/>
              </a:rPr>
              <a:t>Ш…пот, крыж…вник, ш…</a:t>
            </a:r>
            <a:r>
              <a:rPr lang="ru-RU" sz="3200" dirty="0" err="1" smtClean="0">
                <a:latin typeface="Arial Black" pitchFamily="34" charset="0"/>
              </a:rPr>
              <a:t>колад</a:t>
            </a:r>
            <a:endParaRPr lang="ru-RU" sz="32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3200" dirty="0" smtClean="0">
                <a:latin typeface="Arial Black" pitchFamily="34" charset="0"/>
              </a:rPr>
              <a:t>Свеч…й, </a:t>
            </a:r>
            <a:r>
              <a:rPr lang="ru-RU" sz="3200" dirty="0" err="1" smtClean="0">
                <a:latin typeface="Arial Black" pitchFamily="34" charset="0"/>
              </a:rPr>
              <a:t>больш</a:t>
            </a:r>
            <a:r>
              <a:rPr lang="ru-RU" sz="3200" dirty="0" smtClean="0">
                <a:latin typeface="Arial Black" pitchFamily="34" charset="0"/>
              </a:rPr>
              <a:t>…й, ш…</a:t>
            </a:r>
            <a:r>
              <a:rPr lang="ru-RU" sz="3200" dirty="0" err="1" smtClean="0">
                <a:latin typeface="Arial Black" pitchFamily="34" charset="0"/>
              </a:rPr>
              <a:t>ссе</a:t>
            </a:r>
            <a:endParaRPr lang="ru-RU" sz="32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3200" dirty="0" smtClean="0">
                <a:latin typeface="Arial Black" pitchFamily="34" charset="0"/>
              </a:rPr>
              <a:t>Ч…</a:t>
            </a:r>
            <a:r>
              <a:rPr lang="ru-RU" sz="3200" dirty="0" err="1" smtClean="0">
                <a:latin typeface="Arial Black" pitchFamily="34" charset="0"/>
              </a:rPr>
              <a:t>рный</a:t>
            </a:r>
            <a:r>
              <a:rPr lang="ru-RU" sz="3200" dirty="0" smtClean="0">
                <a:latin typeface="Arial Black" pitchFamily="34" charset="0"/>
              </a:rPr>
              <a:t>, </a:t>
            </a:r>
            <a:r>
              <a:rPr lang="ru-RU" sz="3200" dirty="0" err="1" smtClean="0">
                <a:latin typeface="Arial Black" pitchFamily="34" charset="0"/>
              </a:rPr>
              <a:t>пч</a:t>
            </a:r>
            <a:r>
              <a:rPr lang="ru-RU" sz="3200" dirty="0" smtClean="0">
                <a:latin typeface="Arial Black" pitchFamily="34" charset="0"/>
              </a:rPr>
              <a:t>…</a:t>
            </a:r>
            <a:r>
              <a:rPr lang="ru-RU" sz="3200" dirty="0" err="1" smtClean="0">
                <a:latin typeface="Arial Black" pitchFamily="34" charset="0"/>
              </a:rPr>
              <a:t>лка</a:t>
            </a:r>
            <a:r>
              <a:rPr lang="ru-RU" sz="3200" dirty="0" smtClean="0">
                <a:latin typeface="Arial Black" pitchFamily="34" charset="0"/>
              </a:rPr>
              <a:t>, щ…</a:t>
            </a:r>
            <a:r>
              <a:rPr lang="ru-RU" sz="3200" dirty="0" err="1" smtClean="0">
                <a:latin typeface="Arial Black" pitchFamily="34" charset="0"/>
              </a:rPr>
              <a:t>чка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7" name="Picture 2" descr="C:\Users\USER\Desktop\Новая папка\leerkrachten7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4348" y="3645024"/>
            <a:ext cx="2001949" cy="300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396536" y="3068960"/>
            <a:ext cx="17331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№4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160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5D1E"/>
              </a:clrFrom>
              <a:clrTo>
                <a:srgbClr val="F55D1E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8104" y="12395"/>
            <a:ext cx="1490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73210" cy="6858000"/>
          </a:xfrm>
          <a:prstGeom prst="frame">
            <a:avLst>
              <a:gd name="adj1" fmla="val 1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977" y="441826"/>
            <a:ext cx="49685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А26.</a:t>
            </a:r>
            <a:r>
              <a:rPr lang="ru-RU" sz="2800" dirty="0" smtClean="0">
                <a:latin typeface="Arial Black" pitchFamily="34" charset="0"/>
              </a:rPr>
              <a:t> Определите, в каком ряду во всех словах пишется Ь</a:t>
            </a:r>
          </a:p>
          <a:p>
            <a:pPr algn="ctr"/>
            <a:endParaRPr lang="ru-RU" sz="28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2800" dirty="0" smtClean="0">
                <a:latin typeface="Arial Black" pitchFamily="34" charset="0"/>
              </a:rPr>
              <a:t>Дома </a:t>
            </a:r>
            <a:r>
              <a:rPr lang="ru-RU" sz="2800" dirty="0" err="1" smtClean="0">
                <a:latin typeface="Arial Black" pitchFamily="34" charset="0"/>
              </a:rPr>
              <a:t>строят?ся</a:t>
            </a:r>
            <a:r>
              <a:rPr lang="ru-RU" sz="2800" dirty="0" smtClean="0">
                <a:latin typeface="Arial Black" pitchFamily="34" charset="0"/>
              </a:rPr>
              <a:t>, дети </a:t>
            </a:r>
            <a:r>
              <a:rPr lang="ru-RU" sz="2800" dirty="0" err="1" smtClean="0">
                <a:latin typeface="Arial Black" pitchFamily="34" charset="0"/>
              </a:rPr>
              <a:t>улыбают?ся</a:t>
            </a:r>
            <a:endParaRPr lang="ru-RU" sz="28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2800" dirty="0" smtClean="0">
                <a:latin typeface="Arial Black" pitchFamily="34" charset="0"/>
              </a:rPr>
              <a:t>Надо </a:t>
            </a:r>
            <a:r>
              <a:rPr lang="ru-RU" sz="2800" dirty="0" err="1" smtClean="0">
                <a:latin typeface="Arial Black" pitchFamily="34" charset="0"/>
              </a:rPr>
              <a:t>стремит?ся</a:t>
            </a:r>
            <a:r>
              <a:rPr lang="ru-RU" sz="2800" dirty="0" smtClean="0">
                <a:latin typeface="Arial Black" pitchFamily="34" charset="0"/>
              </a:rPr>
              <a:t>, сильно </a:t>
            </a:r>
            <a:r>
              <a:rPr lang="ru-RU" sz="2800" dirty="0" err="1" smtClean="0">
                <a:latin typeface="Arial Black" pitchFamily="34" charset="0"/>
              </a:rPr>
              <a:t>радоват?ся</a:t>
            </a:r>
            <a:endParaRPr lang="ru-RU" sz="28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2800" dirty="0" smtClean="0">
                <a:latin typeface="Arial Black" pitchFamily="34" charset="0"/>
              </a:rPr>
              <a:t>Лучи </a:t>
            </a:r>
            <a:r>
              <a:rPr lang="ru-RU" sz="2800" dirty="0" err="1" smtClean="0">
                <a:latin typeface="Arial Black" pitchFamily="34" charset="0"/>
              </a:rPr>
              <a:t>искрят?ся</a:t>
            </a:r>
            <a:r>
              <a:rPr lang="ru-RU" sz="2800" dirty="0" smtClean="0">
                <a:latin typeface="Arial Black" pitchFamily="34" charset="0"/>
              </a:rPr>
              <a:t>, стоит </a:t>
            </a:r>
            <a:r>
              <a:rPr lang="ru-RU" sz="2800" dirty="0" err="1" smtClean="0">
                <a:latin typeface="Arial Black" pitchFamily="34" charset="0"/>
              </a:rPr>
              <a:t>обновит?ся</a:t>
            </a:r>
            <a:endParaRPr lang="ru-RU" sz="28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2800" dirty="0" smtClean="0">
                <a:latin typeface="Arial Black" pitchFamily="34" charset="0"/>
              </a:rPr>
              <a:t>Ошибки </a:t>
            </a:r>
            <a:r>
              <a:rPr lang="ru-RU" sz="2800" dirty="0" err="1" smtClean="0">
                <a:latin typeface="Arial Black" pitchFamily="34" charset="0"/>
              </a:rPr>
              <a:t>исправляют?ся</a:t>
            </a:r>
            <a:r>
              <a:rPr lang="ru-RU" sz="2800" dirty="0" smtClean="0">
                <a:latin typeface="Arial Black" pitchFamily="34" charset="0"/>
              </a:rPr>
              <a:t>, гость </a:t>
            </a:r>
            <a:r>
              <a:rPr lang="ru-RU" sz="2800" dirty="0" err="1" smtClean="0">
                <a:latin typeface="Arial Black" pitchFamily="34" charset="0"/>
              </a:rPr>
              <a:t>возвращает?ся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7" name="Picture 2" descr="C:\Users\USER\Desktop\Новая папка\3272880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2080" y="3166501"/>
            <a:ext cx="249555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468544" y="2780928"/>
            <a:ext cx="17331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atin typeface="Arial Black" pitchFamily="34" charset="0"/>
              </a:rPr>
              <a:t>№2</a:t>
            </a:r>
            <a:endParaRPr lang="ru-RU" sz="6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27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5D1E"/>
              </a:clrFrom>
              <a:clrTo>
                <a:srgbClr val="F55D1E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59828" y="0"/>
            <a:ext cx="154441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73210" cy="6858000"/>
          </a:xfrm>
          <a:prstGeom prst="frame">
            <a:avLst>
              <a:gd name="adj1" fmla="val 1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764704"/>
            <a:ext cx="500830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А27.</a:t>
            </a:r>
            <a:r>
              <a:rPr lang="ru-RU" sz="2800" dirty="0" smtClean="0">
                <a:latin typeface="Arial Black" pitchFamily="34" charset="0"/>
              </a:rPr>
              <a:t> Укажите ряд слов, в котором во всех словах пишется приставка, оканчивающаяся на З</a:t>
            </a:r>
          </a:p>
          <a:p>
            <a:pPr algn="ctr"/>
            <a:endParaRPr lang="ru-RU" sz="28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2800" dirty="0" err="1" smtClean="0">
                <a:latin typeface="Arial Black" pitchFamily="34" charset="0"/>
              </a:rPr>
              <a:t>бе</a:t>
            </a:r>
            <a:r>
              <a:rPr lang="ru-RU" sz="2800" dirty="0" smtClean="0">
                <a:latin typeface="Arial Black" pitchFamily="34" charset="0"/>
              </a:rPr>
              <a:t>…покоить, </a:t>
            </a:r>
            <a:r>
              <a:rPr lang="ru-RU" sz="2800" dirty="0" err="1" smtClean="0">
                <a:latin typeface="Arial Black" pitchFamily="34" charset="0"/>
              </a:rPr>
              <a:t>бе</a:t>
            </a:r>
            <a:r>
              <a:rPr lang="ru-RU" sz="2800" dirty="0" smtClean="0">
                <a:latin typeface="Arial Black" pitchFamily="34" charset="0"/>
              </a:rPr>
              <a:t>…</a:t>
            </a:r>
            <a:r>
              <a:rPr lang="ru-RU" sz="2800" dirty="0" err="1" smtClean="0">
                <a:latin typeface="Arial Black" pitchFamily="34" charset="0"/>
              </a:rPr>
              <a:t>брежный</a:t>
            </a:r>
            <a:endParaRPr lang="ru-RU" sz="28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2800" dirty="0" smtClean="0">
                <a:latin typeface="Arial Black" pitchFamily="34" charset="0"/>
              </a:rPr>
              <a:t>Ра…копки, </a:t>
            </a:r>
            <a:r>
              <a:rPr lang="ru-RU" sz="2800" dirty="0" err="1" smtClean="0">
                <a:latin typeface="Arial Black" pitchFamily="34" charset="0"/>
              </a:rPr>
              <a:t>ра</a:t>
            </a:r>
            <a:r>
              <a:rPr lang="ru-RU" sz="2800" dirty="0" smtClean="0">
                <a:latin typeface="Arial Black" pitchFamily="34" charset="0"/>
              </a:rPr>
              <a:t>…дать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Arial Black" pitchFamily="34" charset="0"/>
              </a:rPr>
              <a:t>И…расходовать, и…бежать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Arial Black" pitchFamily="34" charset="0"/>
              </a:rPr>
              <a:t>Ра…таять, </a:t>
            </a:r>
            <a:r>
              <a:rPr lang="ru-RU" sz="2800" dirty="0" err="1" smtClean="0">
                <a:latin typeface="Arial Black" pitchFamily="34" charset="0"/>
              </a:rPr>
              <a:t>ра</a:t>
            </a:r>
            <a:r>
              <a:rPr lang="ru-RU" sz="2800" dirty="0" smtClean="0">
                <a:latin typeface="Arial Black" pitchFamily="34" charset="0"/>
              </a:rPr>
              <a:t>…</a:t>
            </a:r>
            <a:r>
              <a:rPr lang="ru-RU" sz="2800" dirty="0">
                <a:latin typeface="Arial Black" pitchFamily="34" charset="0"/>
              </a:rPr>
              <a:t>м</a:t>
            </a:r>
            <a:r>
              <a:rPr lang="ru-RU" sz="2800" dirty="0" smtClean="0">
                <a:latin typeface="Arial Black" pitchFamily="34" charset="0"/>
              </a:rPr>
              <a:t>етить</a:t>
            </a:r>
          </a:p>
          <a:p>
            <a:endParaRPr lang="ru-RU" dirty="0"/>
          </a:p>
        </p:txBody>
      </p:sp>
      <p:pic>
        <p:nvPicPr>
          <p:cNvPr id="7" name="Picture 2" descr="C:\Users\USER\Desktop\Новая папка\en756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2918" y="3091937"/>
            <a:ext cx="2098235" cy="376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612560" y="2780928"/>
            <a:ext cx="17331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№3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276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5D1E"/>
              </a:clrFrom>
              <a:clrTo>
                <a:srgbClr val="F55D1E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06518" y="92242"/>
            <a:ext cx="200178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73210" cy="6858000"/>
          </a:xfrm>
          <a:prstGeom prst="frame">
            <a:avLst>
              <a:gd name="adj1" fmla="val 1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28178"/>
            <a:ext cx="50549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А28</a:t>
            </a:r>
            <a:r>
              <a:rPr lang="ru-RU" sz="2400" dirty="0" smtClean="0">
                <a:latin typeface="Arial Black" pitchFamily="34" charset="0"/>
              </a:rPr>
              <a:t>.Укажите предложение, в котором нужно поставить двоеточие, помимо 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других знаков препинания (знаки препинания не проставлены)</a:t>
            </a: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2400" dirty="0" smtClean="0">
                <a:latin typeface="Arial Black" pitchFamily="34" charset="0"/>
              </a:rPr>
              <a:t>Яблоки груши апельсины такие фрукты лежали на столе.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Arial Black" pitchFamily="34" charset="0"/>
              </a:rPr>
              <a:t>Пойдем в кино предложил мне мой друг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Arial Black" pitchFamily="34" charset="0"/>
              </a:rPr>
              <a:t>Россия я с тобой навеки!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Arial Black" pitchFamily="34" charset="0"/>
              </a:rPr>
              <a:t>Мы собрали много цветов лютиков васильков колокольчиков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7" name="Picture 2" descr="C:\Users\USER\Desktop\Новая папка\student_drawing_hg_cl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6761" y="3429000"/>
            <a:ext cx="27813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540552" y="2996952"/>
            <a:ext cx="17331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№4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93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5D1E"/>
              </a:clrFrom>
              <a:clrTo>
                <a:srgbClr val="F55D1E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234" y="0"/>
            <a:ext cx="134644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73210" cy="6858000"/>
          </a:xfrm>
          <a:prstGeom prst="frame">
            <a:avLst>
              <a:gd name="adj1" fmla="val 1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817" y="674400"/>
            <a:ext cx="40401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А2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Укажите слово, в котором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еверно указан ударный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гласный.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3200" dirty="0" smtClean="0">
                <a:latin typeface="Arial Black" pitchFamily="34" charset="0"/>
              </a:rPr>
              <a:t> </a:t>
            </a:r>
            <a:r>
              <a:rPr lang="ru-RU" sz="3200" dirty="0" err="1" smtClean="0">
                <a:latin typeface="Arial Black" pitchFamily="34" charset="0"/>
              </a:rPr>
              <a:t>каталОг</a:t>
            </a:r>
            <a:endParaRPr lang="ru-RU" sz="32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3200" dirty="0" smtClean="0">
                <a:latin typeface="Arial Black" pitchFamily="34" charset="0"/>
              </a:rPr>
              <a:t> </a:t>
            </a:r>
            <a:r>
              <a:rPr lang="ru-RU" sz="3200" dirty="0" err="1" smtClean="0">
                <a:latin typeface="Arial Black" pitchFamily="34" charset="0"/>
              </a:rPr>
              <a:t>тОрты</a:t>
            </a:r>
            <a:endParaRPr lang="ru-RU" sz="32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3200" dirty="0" smtClean="0">
                <a:latin typeface="Arial Black" pitchFamily="34" charset="0"/>
              </a:rPr>
              <a:t> </a:t>
            </a:r>
            <a:r>
              <a:rPr lang="ru-RU" sz="3200" dirty="0" err="1" smtClean="0">
                <a:latin typeface="Arial Black" pitchFamily="34" charset="0"/>
              </a:rPr>
              <a:t>щавЕль</a:t>
            </a:r>
            <a:endParaRPr lang="ru-RU" sz="32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3200" dirty="0" smtClean="0">
                <a:latin typeface="Arial Black" pitchFamily="34" charset="0"/>
              </a:rPr>
              <a:t> </a:t>
            </a:r>
            <a:r>
              <a:rPr lang="ru-RU" sz="3200" dirty="0" err="1" smtClean="0">
                <a:latin typeface="Arial Black" pitchFamily="34" charset="0"/>
              </a:rPr>
              <a:t>звОнит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27" name="Picture 3" descr="C:\Users\USER\Desktop\a3fc2d6772cb8b99564340bb7dc811e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781328" y="3236345"/>
            <a:ext cx="2206259" cy="359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04648" y="2708920"/>
            <a:ext cx="20425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№4</a:t>
            </a:r>
            <a:endParaRPr lang="ru-RU" sz="72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89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89017E-7 L -0.46597 -0.00347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9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5D1E"/>
              </a:clrFrom>
              <a:clrTo>
                <a:srgbClr val="F55D1E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36096" y="0"/>
            <a:ext cx="151216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73210" cy="6858000"/>
          </a:xfrm>
          <a:prstGeom prst="frame">
            <a:avLst>
              <a:gd name="adj1" fmla="val 1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26" y="247287"/>
            <a:ext cx="496855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А29</a:t>
            </a:r>
            <a:r>
              <a:rPr lang="ru-RU" sz="2400" dirty="0" smtClean="0">
                <a:latin typeface="Arial Black" pitchFamily="34" charset="0"/>
              </a:rPr>
              <a:t>. Укажите предложение, в котором нужно поставить одну запятую (знаки препинания не проставлены)</a:t>
            </a: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2400" dirty="0" smtClean="0">
                <a:latin typeface="Arial Black" pitchFamily="34" charset="0"/>
              </a:rPr>
              <a:t>Дети на улице бегали играли общались смеялись.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Arial Black" pitchFamily="34" charset="0"/>
              </a:rPr>
              <a:t>Он распаковал рюкзак и достал кофе и тушенку.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Arial Black" pitchFamily="34" charset="0"/>
              </a:rPr>
              <a:t>Мы в лесу собирали грибы цветы ягоды.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Arial Black" pitchFamily="34" charset="0"/>
              </a:rPr>
              <a:t>Прошёл дождь и снова выглянуло солнце.</a:t>
            </a:r>
          </a:p>
          <a:p>
            <a:endParaRPr lang="ru-RU" sz="2400" dirty="0">
              <a:latin typeface="Arial Black" pitchFamily="34" charset="0"/>
            </a:endParaRPr>
          </a:p>
        </p:txBody>
      </p:sp>
      <p:pic>
        <p:nvPicPr>
          <p:cNvPr id="7" name="Picture 2" descr="C:\Users\USER\Desktop\Новая папка\konyvek7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2040" y="3037837"/>
            <a:ext cx="2332346" cy="379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396536" y="2924944"/>
            <a:ext cx="17331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№4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49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5D1E"/>
              </a:clrFrom>
              <a:clrTo>
                <a:srgbClr val="F55D1E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92080" y="0"/>
            <a:ext cx="1490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73210" cy="6858000"/>
          </a:xfrm>
          <a:prstGeom prst="frame">
            <a:avLst>
              <a:gd name="adj1" fmla="val 1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458" y="25747"/>
            <a:ext cx="4896545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А30. </a:t>
            </a:r>
            <a:r>
              <a:rPr lang="ru-RU" sz="2400" dirty="0" smtClean="0">
                <a:latin typeface="Arial Black" pitchFamily="34" charset="0"/>
              </a:rPr>
              <a:t>Укажите предложение, в котором нужно поставить тире между подлежащим и сказуемым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(знаки препинания не проставлены)</a:t>
            </a: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2400" dirty="0" smtClean="0">
                <a:latin typeface="Arial Black" pitchFamily="34" charset="0"/>
              </a:rPr>
              <a:t>Он прекрасный учитель.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Arial Black" pitchFamily="34" charset="0"/>
              </a:rPr>
              <a:t>Спросил у врача Когда прийти в следующий раз?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Arial Black" pitchFamily="34" charset="0"/>
              </a:rPr>
              <a:t>Андерсен великий сказочник на все времена.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Arial Black" pitchFamily="34" charset="0"/>
              </a:rPr>
              <a:t>Лежал снег повсюду в лесу на лугу и даже около реки.</a:t>
            </a:r>
          </a:p>
          <a:p>
            <a:pPr marL="342900" indent="-342900">
              <a:buAutoNum type="arabicParenR"/>
            </a:pPr>
            <a:endParaRPr lang="ru-RU" sz="2400" dirty="0">
              <a:latin typeface="Arial Black" pitchFamily="34" charset="0"/>
            </a:endParaRPr>
          </a:p>
        </p:txBody>
      </p:sp>
      <p:pic>
        <p:nvPicPr>
          <p:cNvPr id="7" name="Picture 2" descr="C:\Users\USER\Desktop\Новая папка\3272880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2040" y="2598640"/>
            <a:ext cx="2798215" cy="399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396536" y="2564904"/>
            <a:ext cx="17331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№3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91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5D1E"/>
              </a:clrFrom>
              <a:clrTo>
                <a:srgbClr val="F55D1E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8104" y="12757"/>
            <a:ext cx="134644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73210" cy="6858000"/>
          </a:xfrm>
          <a:prstGeom prst="frame">
            <a:avLst>
              <a:gd name="adj1" fmla="val 1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319" y="112957"/>
            <a:ext cx="51125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А3.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Укажите номер предложения,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котором есть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синонимы.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2400" dirty="0" smtClean="0">
                <a:latin typeface="Arial Black" pitchFamily="34" charset="0"/>
              </a:rPr>
              <a:t>Красный закат просто запылал алыми туманами.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Arial Black" pitchFamily="34" charset="0"/>
              </a:rPr>
              <a:t>Мальчик </a:t>
            </a:r>
            <a:r>
              <a:rPr lang="ru-RU" sz="2400" dirty="0" smtClean="0">
                <a:latin typeface="Arial Black" pitchFamily="34" charset="0"/>
              </a:rPr>
              <a:t>свой </a:t>
            </a:r>
            <a:r>
              <a:rPr lang="ru-RU" sz="2400" dirty="0" smtClean="0">
                <a:latin typeface="Arial Black" pitchFamily="34" charset="0"/>
              </a:rPr>
              <a:t>ключ от дома уронил в лесной ключ.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Arial Black" pitchFamily="34" charset="0"/>
              </a:rPr>
              <a:t>Он шагал спокойно по болотистой местности в своих 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smtClean="0">
                <a:latin typeface="Arial Black" pitchFamily="34" charset="0"/>
              </a:rPr>
              <a:t>новых болотных сапогах.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Arial Black" pitchFamily="34" charset="0"/>
              </a:rPr>
              <a:t>Сколько же надо постичь глупости, чтобы оценить мудрость.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3074" name="Picture 2" descr="C:\Users\USER\Desktop\weatherman_without_map_lg_cl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347499" y="2467659"/>
            <a:ext cx="2530209" cy="438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260632" y="1848240"/>
            <a:ext cx="22493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№1</a:t>
            </a:r>
            <a:endParaRPr lang="ru-RU" sz="8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7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8.67052E-7 L -0.37483 -0.00254 " pathEditMode="relative" rAng="0" ptsTypes="AA">
                                      <p:cBhvr>
                                        <p:cTn id="6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5D1E"/>
              </a:clrFrom>
              <a:clrTo>
                <a:srgbClr val="F55D1E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8104" y="-21141"/>
            <a:ext cx="134644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73210" cy="6858000"/>
          </a:xfrm>
          <a:prstGeom prst="frame">
            <a:avLst>
              <a:gd name="adj1" fmla="val 1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471" y="0"/>
            <a:ext cx="50405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А4.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Укажите номер предложения, в котором есть антонимы</a:t>
            </a:r>
          </a:p>
          <a:p>
            <a:pPr algn="ctr"/>
            <a:endParaRPr lang="ru-RU" sz="2400" b="1" dirty="0" smtClean="0">
              <a:latin typeface="Arial Black" pitchFamily="34" charset="0"/>
            </a:endParaRPr>
          </a:p>
          <a:p>
            <a:r>
              <a:rPr lang="ru-RU" sz="2400" b="1" dirty="0" smtClean="0">
                <a:latin typeface="Arial Black" pitchFamily="34" charset="0"/>
              </a:rPr>
              <a:t>1) Одно дело – слушать, а другое – слышать.</a:t>
            </a:r>
          </a:p>
          <a:p>
            <a:r>
              <a:rPr lang="ru-RU" sz="2400" b="1" smtClean="0">
                <a:latin typeface="Arial Black" pitchFamily="34" charset="0"/>
              </a:rPr>
              <a:t>2</a:t>
            </a:r>
            <a:r>
              <a:rPr lang="ru-RU" sz="2400" b="1" smtClean="0">
                <a:latin typeface="Arial Black" pitchFamily="34" charset="0"/>
              </a:rPr>
              <a:t>)</a:t>
            </a:r>
            <a:endParaRPr lang="ru-RU" sz="2400" b="1" dirty="0" smtClean="0">
              <a:latin typeface="Arial Black" pitchFamily="34" charset="0"/>
            </a:endParaRPr>
          </a:p>
          <a:p>
            <a:r>
              <a:rPr lang="ru-RU" sz="2400" b="1" dirty="0" smtClean="0">
                <a:latin typeface="Arial Black" pitchFamily="34" charset="0"/>
              </a:rPr>
              <a:t>3) Мальчик из подаренного лука стрелял по зеленому луку.</a:t>
            </a:r>
          </a:p>
          <a:p>
            <a:r>
              <a:rPr lang="ru-RU" sz="2400" b="1" dirty="0" smtClean="0">
                <a:latin typeface="Arial Black" pitchFamily="34" charset="0"/>
              </a:rPr>
              <a:t>4) До сих пор нижние ветви дуба купаются в текучей воде, а верхние </a:t>
            </a:r>
            <a:r>
              <a:rPr lang="ru-RU" sz="2400" b="1" dirty="0" smtClean="0">
                <a:latin typeface="Arial Black" pitchFamily="34" charset="0"/>
              </a:rPr>
              <a:t> </a:t>
            </a:r>
            <a:r>
              <a:rPr lang="ru-RU" sz="2400" b="1" dirty="0" smtClean="0">
                <a:latin typeface="Arial Black" pitchFamily="34" charset="0"/>
              </a:rPr>
              <a:t>все еще жадно протягивают к солнцу листья.</a:t>
            </a:r>
          </a:p>
          <a:p>
            <a:r>
              <a:rPr lang="ru-RU" sz="2400" b="1" dirty="0">
                <a:latin typeface="Arial Black" pitchFamily="34" charset="0"/>
              </a:rPr>
              <a:t> </a:t>
            </a:r>
          </a:p>
        </p:txBody>
      </p:sp>
      <p:pic>
        <p:nvPicPr>
          <p:cNvPr id="4098" name="Picture 2" descr="C:\Users\USER\Desktop\leerkrachten7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3607" y="3068959"/>
            <a:ext cx="2395442" cy="359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40616" y="2230668"/>
            <a:ext cx="20425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№4</a:t>
            </a:r>
            <a:endParaRPr lang="ru-RU" sz="72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57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33526E-6 L -0.35052 -0.007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5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5D1E"/>
              </a:clrFrom>
              <a:clrTo>
                <a:srgbClr val="F55D1E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68560" y="28437"/>
            <a:ext cx="96125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33038" y="28437"/>
            <a:ext cx="190325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73210" cy="6858000"/>
          </a:xfrm>
          <a:prstGeom prst="frame">
            <a:avLst>
              <a:gd name="adj1" fmla="val 1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1" y="980728"/>
            <a:ext cx="50405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А5.</a:t>
            </a: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Какое словосочетание содержит слово, употребленное в переносном значении?</a:t>
            </a:r>
          </a:p>
          <a:p>
            <a:endParaRPr lang="ru-RU" sz="2800" dirty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2800" dirty="0" smtClean="0">
                <a:latin typeface="Arial Black" pitchFamily="34" charset="0"/>
              </a:rPr>
              <a:t>Высокие горы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Arial Black" pitchFamily="34" charset="0"/>
              </a:rPr>
              <a:t>Гора бумаг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Arial Black" pitchFamily="34" charset="0"/>
              </a:rPr>
              <a:t>Золотые украшения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Arial Black" pitchFamily="34" charset="0"/>
              </a:rPr>
              <a:t>Горячая вода</a:t>
            </a:r>
          </a:p>
          <a:p>
            <a:endParaRPr lang="ru-RU" sz="2800" dirty="0">
              <a:latin typeface="Arial Black" pitchFamily="34" charset="0"/>
            </a:endParaRPr>
          </a:p>
        </p:txBody>
      </p:sp>
      <p:pic>
        <p:nvPicPr>
          <p:cNvPr id="5123" name="Picture 3" descr="C:\Users\USER\Desktop\Новая папка\escuela-0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6056" y="3457437"/>
            <a:ext cx="28860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0592" y="2708920"/>
            <a:ext cx="15776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№2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38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62428E-7 L -0.27917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58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5D1E"/>
              </a:clrFrom>
              <a:clrTo>
                <a:srgbClr val="F55D1E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0"/>
            <a:ext cx="201622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73210" cy="6858000"/>
          </a:xfrm>
          <a:prstGeom prst="frame">
            <a:avLst>
              <a:gd name="adj1" fmla="val 1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1" y="181957"/>
            <a:ext cx="440709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А6.</a:t>
            </a:r>
            <a:r>
              <a:rPr lang="ru-RU" sz="3200" dirty="0" smtClean="0">
                <a:latin typeface="Arial Black" pitchFamily="34" charset="0"/>
              </a:rPr>
              <a:t> В каком ряду все слова являются однокоренными?</a:t>
            </a:r>
          </a:p>
          <a:p>
            <a:pPr algn="ctr"/>
            <a:endParaRPr lang="ru-RU" sz="32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3200" dirty="0" smtClean="0">
                <a:latin typeface="Arial Black" pitchFamily="34" charset="0"/>
              </a:rPr>
              <a:t>пригорок, горчица</a:t>
            </a:r>
          </a:p>
          <a:p>
            <a:pPr marL="342900" indent="-342900">
              <a:buAutoNum type="arabicParenR"/>
            </a:pPr>
            <a:r>
              <a:rPr lang="ru-RU" sz="3200" dirty="0">
                <a:latin typeface="Arial Black" pitchFamily="34" charset="0"/>
              </a:rPr>
              <a:t>п</a:t>
            </a:r>
            <a:r>
              <a:rPr lang="ru-RU" sz="3200" dirty="0" smtClean="0">
                <a:latin typeface="Arial Black" pitchFamily="34" charset="0"/>
              </a:rPr>
              <a:t>окосился, косичка</a:t>
            </a:r>
          </a:p>
          <a:p>
            <a:pPr marL="342900" indent="-342900">
              <a:buAutoNum type="arabicParenR"/>
            </a:pPr>
            <a:r>
              <a:rPr lang="ru-RU" sz="3200" dirty="0">
                <a:latin typeface="Arial Black" pitchFamily="34" charset="0"/>
              </a:rPr>
              <a:t>п</a:t>
            </a:r>
            <a:r>
              <a:rPr lang="ru-RU" sz="3200" dirty="0" smtClean="0">
                <a:latin typeface="Arial Black" pitchFamily="34" charset="0"/>
              </a:rPr>
              <a:t>рослоняться, слоненок</a:t>
            </a:r>
          </a:p>
          <a:p>
            <a:pPr marL="342900" indent="-342900">
              <a:buAutoNum type="arabicParenR"/>
            </a:pPr>
            <a:r>
              <a:rPr lang="ru-RU" sz="3200" dirty="0">
                <a:latin typeface="Arial Black" pitchFamily="34" charset="0"/>
              </a:rPr>
              <a:t>п</a:t>
            </a:r>
            <a:r>
              <a:rPr lang="ru-RU" sz="3200" dirty="0" smtClean="0">
                <a:latin typeface="Arial Black" pitchFamily="34" charset="0"/>
              </a:rPr>
              <a:t>рямодушие, выпрямлять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6147" name="Picture 3" descr="C:\Users\USER\Desktop\Новая папка\student_drawing_hg_cl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3478" y="3284984"/>
            <a:ext cx="27813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684568" y="2780928"/>
            <a:ext cx="17331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№4</a:t>
            </a:r>
            <a:endParaRPr lang="ru-RU" sz="6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689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50289E-6 L -0.27326 -1.5028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5D1E"/>
              </a:clrFrom>
              <a:clrTo>
                <a:srgbClr val="F55D1E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86604" y="0"/>
            <a:ext cx="171358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73210" cy="6858000"/>
          </a:xfrm>
          <a:prstGeom prst="frame">
            <a:avLst>
              <a:gd name="adj1" fmla="val 1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60648"/>
            <a:ext cx="453650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А7. </a:t>
            </a:r>
            <a:r>
              <a:rPr lang="ru-RU" sz="3600" dirty="0" smtClean="0">
                <a:latin typeface="Arial Black" pitchFamily="34" charset="0"/>
              </a:rPr>
              <a:t>Какое слово состоит из приставки, корня, суффикса, окончания?</a:t>
            </a:r>
          </a:p>
          <a:p>
            <a:pPr algn="ctr"/>
            <a:endParaRPr lang="ru-RU" sz="36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3600" dirty="0" smtClean="0">
                <a:latin typeface="Arial Black" pitchFamily="34" charset="0"/>
              </a:rPr>
              <a:t>Сгиб</a:t>
            </a:r>
          </a:p>
          <a:p>
            <a:pPr marL="342900" indent="-342900">
              <a:buAutoNum type="arabicParenR"/>
            </a:pPr>
            <a:r>
              <a:rPr lang="ru-RU" sz="3600" dirty="0" smtClean="0">
                <a:latin typeface="Arial Black" pitchFamily="34" charset="0"/>
              </a:rPr>
              <a:t>Домик</a:t>
            </a:r>
          </a:p>
          <a:p>
            <a:pPr marL="342900" indent="-342900">
              <a:buAutoNum type="arabicParenR"/>
            </a:pPr>
            <a:r>
              <a:rPr lang="ru-RU" sz="3600" dirty="0" smtClean="0">
                <a:latin typeface="Arial Black" pitchFamily="34" charset="0"/>
              </a:rPr>
              <a:t>Подушка</a:t>
            </a:r>
          </a:p>
          <a:p>
            <a:pPr marL="342900" indent="-342900">
              <a:buAutoNum type="arabicParenR"/>
            </a:pPr>
            <a:r>
              <a:rPr lang="ru-RU" sz="3600" dirty="0" smtClean="0">
                <a:latin typeface="Arial Black" pitchFamily="34" charset="0"/>
              </a:rPr>
              <a:t>строительный</a:t>
            </a:r>
          </a:p>
          <a:p>
            <a:endParaRPr lang="ru-RU" sz="3600" dirty="0">
              <a:latin typeface="Arial Black" pitchFamily="34" charset="0"/>
            </a:endParaRPr>
          </a:p>
        </p:txBody>
      </p:sp>
      <p:pic>
        <p:nvPicPr>
          <p:cNvPr id="7171" name="Picture 3" descr="C:\Users\USER\Desktop\Новая папка\3272880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183051" y="2492896"/>
            <a:ext cx="2899103" cy="413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33902" y="2191927"/>
            <a:ext cx="20425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№3</a:t>
            </a:r>
            <a:endParaRPr lang="ru-RU" sz="72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93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79769E-6 L -0.34549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74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background-aurora-rainbow-wallpaper-backround-wall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5D1E"/>
              </a:clrFrom>
              <a:clrTo>
                <a:srgbClr val="F55D1E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55411" y="30977"/>
            <a:ext cx="134644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73210" cy="6858000"/>
          </a:xfrm>
          <a:prstGeom prst="frame">
            <a:avLst>
              <a:gd name="adj1" fmla="val 1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194" name="Picture 2" descr="C:\Users\USER\Desktop\Новая папка\a3fc2d6772cb8b99564340bb7dc811e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8772" y="2949130"/>
            <a:ext cx="2399725" cy="390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5" y="836712"/>
            <a:ext cx="53479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А8.</a:t>
            </a:r>
            <a:r>
              <a:rPr lang="ru-RU" sz="3600" dirty="0" smtClean="0">
                <a:latin typeface="Arial Black" pitchFamily="34" charset="0"/>
              </a:rPr>
              <a:t> Какое из сочетаний слов является словосочетанием?</a:t>
            </a:r>
          </a:p>
          <a:p>
            <a:pPr algn="ctr"/>
            <a:endParaRPr lang="ru-RU" sz="3600" dirty="0" smtClean="0">
              <a:latin typeface="Arial Black" pitchFamily="34" charset="0"/>
            </a:endParaRPr>
          </a:p>
          <a:p>
            <a:pPr marL="342900" indent="-342900">
              <a:buAutoNum type="arabicParenR"/>
            </a:pPr>
            <a:r>
              <a:rPr lang="ru-RU" sz="3600" dirty="0" smtClean="0">
                <a:latin typeface="Arial Black" pitchFamily="34" charset="0"/>
              </a:rPr>
              <a:t>Закончился день</a:t>
            </a:r>
          </a:p>
          <a:p>
            <a:pPr marL="342900" indent="-342900">
              <a:buAutoNum type="arabicParenR"/>
            </a:pPr>
            <a:r>
              <a:rPr lang="ru-RU" sz="3600" dirty="0" smtClean="0">
                <a:latin typeface="Arial Black" pitchFamily="34" charset="0"/>
              </a:rPr>
              <a:t>Орехи и грибы</a:t>
            </a:r>
          </a:p>
          <a:p>
            <a:pPr marL="342900" indent="-342900">
              <a:buAutoNum type="arabicParenR"/>
            </a:pPr>
            <a:r>
              <a:rPr lang="ru-RU" sz="3600" dirty="0" smtClean="0">
                <a:latin typeface="Arial Black" pitchFamily="34" charset="0"/>
              </a:rPr>
              <a:t>За рекой</a:t>
            </a:r>
          </a:p>
          <a:p>
            <a:pPr marL="342900" indent="-342900">
              <a:buAutoNum type="arabicParenR"/>
            </a:pPr>
            <a:r>
              <a:rPr lang="ru-RU" sz="3600" dirty="0" smtClean="0">
                <a:latin typeface="Arial Black" pitchFamily="34" charset="0"/>
              </a:rPr>
              <a:t>Прыгать в воду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21591" y="2708920"/>
            <a:ext cx="17331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№4</a:t>
            </a:r>
            <a:endParaRPr lang="ru-RU" sz="60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04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6.93642E-7 L -0.3474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7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326</TotalTime>
  <Words>1077</Words>
  <Application>Microsoft Office PowerPoint</Application>
  <PresentationFormat>Экран (4:3)</PresentationFormat>
  <Paragraphs>221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lenovo</cp:lastModifiedBy>
  <cp:revision>39</cp:revision>
  <dcterms:created xsi:type="dcterms:W3CDTF">2017-02-09T19:37:37Z</dcterms:created>
  <dcterms:modified xsi:type="dcterms:W3CDTF">2018-02-14T08:28:48Z</dcterms:modified>
</cp:coreProperties>
</file>